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2"/>
  </p:sldMasterIdLst>
  <p:notesMasterIdLst>
    <p:notesMasterId r:id="rId31"/>
  </p:notesMasterIdLst>
  <p:handoutMasterIdLst>
    <p:handoutMasterId r:id="rId32"/>
  </p:handoutMasterIdLst>
  <p:sldIdLst>
    <p:sldId id="369" r:id="rId3"/>
    <p:sldId id="370" r:id="rId4"/>
    <p:sldId id="372" r:id="rId5"/>
    <p:sldId id="375" r:id="rId6"/>
    <p:sldId id="376" r:id="rId7"/>
    <p:sldId id="415" r:id="rId8"/>
    <p:sldId id="377" r:id="rId9"/>
    <p:sldId id="378" r:id="rId10"/>
    <p:sldId id="380" r:id="rId11"/>
    <p:sldId id="408" r:id="rId12"/>
    <p:sldId id="409" r:id="rId13"/>
    <p:sldId id="383" r:id="rId14"/>
    <p:sldId id="384" r:id="rId15"/>
    <p:sldId id="385" r:id="rId16"/>
    <p:sldId id="386" r:id="rId17"/>
    <p:sldId id="388" r:id="rId18"/>
    <p:sldId id="389" r:id="rId19"/>
    <p:sldId id="391" r:id="rId20"/>
    <p:sldId id="411" r:id="rId21"/>
    <p:sldId id="407" r:id="rId22"/>
    <p:sldId id="395" r:id="rId23"/>
    <p:sldId id="396" r:id="rId24"/>
    <p:sldId id="397" r:id="rId25"/>
    <p:sldId id="398" r:id="rId26"/>
    <p:sldId id="400" r:id="rId27"/>
    <p:sldId id="413" r:id="rId28"/>
    <p:sldId id="414" r:id="rId29"/>
    <p:sldId id="4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2891">
          <p15:clr>
            <a:srgbClr val="A4A3A4"/>
          </p15:clr>
        </p15:guide>
        <p15:guide id="4" pos="259">
          <p15:clr>
            <a:srgbClr val="A4A3A4"/>
          </p15:clr>
        </p15:guide>
        <p15:guide id="5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7C80"/>
    <a:srgbClr val="FF9900"/>
    <a:srgbClr val="CC6600"/>
    <a:srgbClr val="D7D7D7"/>
    <a:srgbClr val="000000"/>
    <a:srgbClr val="F3F3F3"/>
    <a:srgbClr val="0033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272" y="48"/>
      </p:cViewPr>
      <p:guideLst>
        <p:guide orient="horz" pos="754"/>
        <p:guide pos="295"/>
        <p:guide pos="2891"/>
        <p:guide pos="259"/>
        <p:guide orient="horz" pos="2387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 showGuides="1">
      <p:cViewPr varScale="1">
        <p:scale>
          <a:sx n="68" d="100"/>
          <a:sy n="68" d="100"/>
        </p:scale>
        <p:origin x="-2307" y="-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28A14-C2E1-4A56-AE39-373031C28DC1}" type="doc">
      <dgm:prSet loTypeId="urn:microsoft.com/office/officeart/2005/8/layout/hProcess7#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EA7336B-30A7-4B20-9A8C-E83F3180447D}">
      <dgm:prSet phldrT="[Text]" custT="1"/>
      <dgm:spPr>
        <a:solidFill>
          <a:srgbClr val="649664"/>
        </a:solidFill>
      </dgm:spPr>
      <dgm:t>
        <a:bodyPr/>
        <a:lstStyle/>
        <a:p>
          <a:r>
            <a:rPr lang="en-IN" sz="2000" b="1" dirty="0">
              <a:latin typeface="Calibri" panose="020F0502020204030204" pitchFamily="34" charset="0"/>
            </a:rPr>
            <a:t>PACKAGE</a:t>
          </a:r>
        </a:p>
      </dgm:t>
    </dgm:pt>
    <dgm:pt modelId="{DE301AB9-1CA7-49B4-922C-C9DCDC20B9AC}" type="parTrans" cxnId="{098152DB-DABB-4985-8213-B4ADEE764C6D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D55308DB-7EF1-46D7-AB57-84019E1E1625}" type="sibTrans" cxnId="{098152DB-DABB-4985-8213-B4ADEE764C6D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AE4DAEFE-6174-4C66-B02F-1A7CBFAD0975}">
      <dgm:prSet phldrT="[Text]" custT="1"/>
      <dgm:spPr>
        <a:solidFill>
          <a:srgbClr val="649664"/>
        </a:solidFill>
      </dgm:spPr>
      <dgm:t>
        <a:bodyPr/>
        <a:lstStyle/>
        <a:p>
          <a:r>
            <a:rPr lang="en-IN" sz="1400" b="1" dirty="0">
              <a:latin typeface="Calibri" panose="020F0502020204030204" pitchFamily="34" charset="0"/>
            </a:rPr>
            <a:t>150 MIL ; 300 MIL SOIC</a:t>
          </a:r>
        </a:p>
        <a:p>
          <a:r>
            <a:rPr lang="en-IN" sz="1400" b="1" dirty="0">
              <a:latin typeface="Calibri" panose="020F0502020204030204" pitchFamily="34" charset="0"/>
            </a:rPr>
            <a:t>150 MIL QSOP ; VSOP</a:t>
          </a:r>
        </a:p>
        <a:p>
          <a:r>
            <a:rPr lang="en-IN" sz="1400" b="1" dirty="0">
              <a:latin typeface="Calibri" panose="020F0502020204030204" pitchFamily="34" charset="0"/>
            </a:rPr>
            <a:t>173 MIL TSSOP</a:t>
          </a:r>
        </a:p>
        <a:p>
          <a:r>
            <a:rPr lang="en-IN" sz="1400" b="1" dirty="0">
              <a:latin typeface="Calibri" panose="020F0502020204030204" pitchFamily="34" charset="0"/>
            </a:rPr>
            <a:t>300 MIL SSOP</a:t>
          </a:r>
        </a:p>
        <a:p>
          <a:r>
            <a:rPr lang="en-IN" sz="1400" b="1" dirty="0">
              <a:latin typeface="Calibri" panose="020F0502020204030204" pitchFamily="34" charset="0"/>
            </a:rPr>
            <a:t>150 MIL MILLIPAQ</a:t>
          </a:r>
        </a:p>
        <a:p>
          <a:r>
            <a:rPr lang="en-IN" sz="1400" b="1" dirty="0">
              <a:latin typeface="Calibri" panose="020F0502020204030204" pitchFamily="34" charset="0"/>
            </a:rPr>
            <a:t>300 MIL PDIP</a:t>
          </a:r>
        </a:p>
        <a:p>
          <a:r>
            <a:rPr lang="en-IN" sz="1400" b="1" dirty="0">
              <a:latin typeface="Calibri" panose="020F0502020204030204" pitchFamily="34" charset="0"/>
            </a:rPr>
            <a:t>225 MIL SIP</a:t>
          </a:r>
        </a:p>
        <a:p>
          <a:endParaRPr lang="en-IN" sz="1400" b="1" dirty="0">
            <a:latin typeface="Calibri" panose="020F0502020204030204" pitchFamily="34" charset="0"/>
          </a:endParaRPr>
        </a:p>
      </dgm:t>
    </dgm:pt>
    <dgm:pt modelId="{166195E0-EB93-42F7-9182-E7CD0CC40BA9}" type="parTrans" cxnId="{77AA934B-FDC5-4844-8142-8F34F538A0D5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39DB54A3-090F-4549-B618-AF2AFBD01967}" type="sibTrans" cxnId="{77AA934B-FDC5-4844-8142-8F34F538A0D5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D0DA8A45-7D63-4769-937A-E07CD3B1AA4D}">
      <dgm:prSet phldrT="[Text]" custT="1"/>
      <dgm:spPr>
        <a:solidFill>
          <a:srgbClr val="324B64"/>
        </a:solidFill>
      </dgm:spPr>
      <dgm:t>
        <a:bodyPr/>
        <a:lstStyle/>
        <a:p>
          <a:r>
            <a:rPr lang="en-IN" sz="2000" b="1" dirty="0">
              <a:latin typeface="Calibri" panose="020F0502020204030204" pitchFamily="34" charset="0"/>
            </a:rPr>
            <a:t>LEAD COUNT</a:t>
          </a:r>
        </a:p>
      </dgm:t>
    </dgm:pt>
    <dgm:pt modelId="{B6C05D4A-901D-47FF-BC3C-F368A39F1A25}" type="parTrans" cxnId="{9AF661B8-2560-4152-8063-6DD3F2A63A70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A027C761-C6E7-4B39-8E34-4D36686C8FF2}" type="sibTrans" cxnId="{9AF661B8-2560-4152-8063-6DD3F2A63A70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7D42D808-85B9-4BBC-AD45-D9B272434562}">
      <dgm:prSet phldrT="[Text]" custT="1"/>
      <dgm:spPr>
        <a:solidFill>
          <a:srgbClr val="324B64"/>
        </a:solidFill>
      </dgm:spPr>
      <dgm:t>
        <a:bodyPr/>
        <a:lstStyle/>
        <a:p>
          <a:r>
            <a:rPr lang="en-IN" sz="1400" b="1" dirty="0">
              <a:latin typeface="Calibri" panose="020F0502020204030204" pitchFamily="34" charset="0"/>
            </a:rPr>
            <a:t>7/8/14/16; 16/20</a:t>
          </a:r>
        </a:p>
        <a:p>
          <a:r>
            <a:rPr lang="en-IN" sz="1400" b="1" dirty="0">
              <a:latin typeface="Calibri" panose="020F0502020204030204" pitchFamily="34" charset="0"/>
            </a:rPr>
            <a:t>16/20/24/28; 40/48</a:t>
          </a:r>
        </a:p>
        <a:p>
          <a:r>
            <a:rPr lang="en-IN" sz="1400" b="1" dirty="0">
              <a:latin typeface="Calibri" panose="020F0502020204030204" pitchFamily="34" charset="0"/>
            </a:rPr>
            <a:t>8/20/24/38</a:t>
          </a:r>
        </a:p>
        <a:p>
          <a:r>
            <a:rPr lang="en-IN" sz="1400" b="1" dirty="0">
              <a:latin typeface="Calibri" panose="020F0502020204030204" pitchFamily="34" charset="0"/>
            </a:rPr>
            <a:t>48/56</a:t>
          </a:r>
        </a:p>
        <a:p>
          <a:r>
            <a:rPr lang="en-IN" sz="1400" b="1" dirty="0">
              <a:latin typeface="Calibri" panose="020F0502020204030204" pitchFamily="34" charset="0"/>
            </a:rPr>
            <a:t>80</a:t>
          </a:r>
        </a:p>
        <a:p>
          <a:r>
            <a:rPr lang="en-IN" sz="1400" b="1" dirty="0">
              <a:latin typeface="Calibri" panose="020F0502020204030204" pitchFamily="34" charset="0"/>
            </a:rPr>
            <a:t>8/14/16</a:t>
          </a:r>
        </a:p>
        <a:p>
          <a:r>
            <a:rPr lang="en-IN" sz="1400" b="1" dirty="0">
              <a:latin typeface="Calibri" panose="020F0502020204030204" pitchFamily="34" charset="0"/>
            </a:rPr>
            <a:t>8</a:t>
          </a:r>
        </a:p>
      </dgm:t>
    </dgm:pt>
    <dgm:pt modelId="{2A319C7E-50E1-4EED-B07B-89C9364A6756}" type="parTrans" cxnId="{53D97FFC-D223-4ED8-9D51-3C9F79E88FD4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C7536181-A860-4E82-AC40-FBBC20CDE14E}" type="sibTrans" cxnId="{53D97FFC-D223-4ED8-9D51-3C9F79E88FD4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74E828E0-EEC4-41F5-BE4E-BC5AA7D32F1F}">
      <dgm:prSet phldrT="[Text]" custT="1"/>
      <dgm:spPr>
        <a:solidFill>
          <a:srgbClr val="644B32"/>
        </a:solidFill>
      </dgm:spPr>
      <dgm:t>
        <a:bodyPr/>
        <a:lstStyle/>
        <a:p>
          <a:r>
            <a:rPr lang="en-IN" sz="1700" b="1" dirty="0">
              <a:latin typeface="Calibri" panose="020F0502020204030204" pitchFamily="34" charset="0"/>
            </a:rPr>
            <a:t>JEDEC  STANDARD</a:t>
          </a:r>
        </a:p>
      </dgm:t>
    </dgm:pt>
    <dgm:pt modelId="{CCE4F157-2073-406F-BDEA-2C88AD1B7E9E}" type="parTrans" cxnId="{7950B7D2-B973-4FD0-B791-2CE37D59A1C9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7E258FAD-52C7-4A0D-A174-49E5F43C5E5A}" type="sibTrans" cxnId="{7950B7D2-B973-4FD0-B791-2CE37D59A1C9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0F0FE7A0-539D-41C9-8165-BA29010A0370}">
      <dgm:prSet phldrT="[Text]" custT="1"/>
      <dgm:spPr/>
      <dgm:t>
        <a:bodyPr/>
        <a:lstStyle/>
        <a:p>
          <a:pPr algn="ctr"/>
          <a:r>
            <a:rPr lang="en-IN" sz="1400" b="1" dirty="0">
              <a:latin typeface="Calibri" panose="020F0502020204030204" pitchFamily="34" charset="0"/>
            </a:rPr>
            <a:t>MS-012 ; MS-013</a:t>
          </a:r>
        </a:p>
        <a:p>
          <a:pPr algn="ctr"/>
          <a:r>
            <a:rPr lang="en-IN" sz="1400" b="1" dirty="0">
              <a:latin typeface="Calibri" panose="020F0502020204030204" pitchFamily="34" charset="0"/>
            </a:rPr>
            <a:t>MS-137 ;  MS-154</a:t>
          </a:r>
        </a:p>
        <a:p>
          <a:pPr algn="ctr"/>
          <a:r>
            <a:rPr lang="en-IN" sz="1400" b="1" dirty="0">
              <a:latin typeface="Calibri" panose="020F0502020204030204" pitchFamily="34" charset="0"/>
            </a:rPr>
            <a:t>MO-153</a:t>
          </a:r>
        </a:p>
        <a:p>
          <a:pPr algn="ctr"/>
          <a:r>
            <a:rPr lang="en-IN" sz="1400" b="1" dirty="0">
              <a:latin typeface="Calibri" panose="020F0502020204030204" pitchFamily="34" charset="0"/>
            </a:rPr>
            <a:t>MO-118</a:t>
          </a:r>
        </a:p>
        <a:p>
          <a:pPr algn="ctr"/>
          <a:r>
            <a:rPr lang="en-IN" sz="1400" b="1" dirty="0">
              <a:latin typeface="Calibri" panose="020F0502020204030204" pitchFamily="34" charset="0"/>
            </a:rPr>
            <a:t>MO-154</a:t>
          </a:r>
        </a:p>
        <a:p>
          <a:pPr algn="ctr"/>
          <a:r>
            <a:rPr lang="en-IN" sz="1400" b="1" dirty="0">
              <a:latin typeface="Calibri" panose="020F0502020204030204" pitchFamily="34" charset="0"/>
            </a:rPr>
            <a:t>MS-001</a:t>
          </a:r>
        </a:p>
        <a:p>
          <a:pPr algn="ctr"/>
          <a:r>
            <a:rPr lang="en-IN" sz="1400" b="1" dirty="0">
              <a:latin typeface="Calibri" panose="020F0502020204030204" pitchFamily="34" charset="0"/>
            </a:rPr>
            <a:t>NA</a:t>
          </a:r>
        </a:p>
      </dgm:t>
    </dgm:pt>
    <dgm:pt modelId="{DC32443E-C82B-4308-8FC4-B000F7F43A82}" type="parTrans" cxnId="{B3EC6C29-B425-4FC0-B820-5E12416CEB7D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1D8FD2F9-B2A9-43E9-BDDB-6D7927F52BFD}" type="sibTrans" cxnId="{B3EC6C29-B425-4FC0-B820-5E12416CEB7D}">
      <dgm:prSet/>
      <dgm:spPr/>
      <dgm:t>
        <a:bodyPr/>
        <a:lstStyle/>
        <a:p>
          <a:endParaRPr lang="en-IN" sz="1500" b="1">
            <a:latin typeface="+mj-lt"/>
          </a:endParaRPr>
        </a:p>
      </dgm:t>
    </dgm:pt>
    <dgm:pt modelId="{17AE85D0-50CE-41A8-B425-5D6CC80718F2}" type="pres">
      <dgm:prSet presAssocID="{20B28A14-C2E1-4A56-AE39-373031C28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77B33EB-92BB-4641-BAFA-3A0E44B57297}" type="pres">
      <dgm:prSet presAssocID="{EEA7336B-30A7-4B20-9A8C-E83F3180447D}" presName="compositeNode" presStyleCnt="0">
        <dgm:presLayoutVars>
          <dgm:bulletEnabled val="1"/>
        </dgm:presLayoutVars>
      </dgm:prSet>
      <dgm:spPr/>
    </dgm:pt>
    <dgm:pt modelId="{321531AE-2F16-4CE5-AB4D-72ADEA4C633A}" type="pres">
      <dgm:prSet presAssocID="{EEA7336B-30A7-4B20-9A8C-E83F3180447D}" presName="bgRect" presStyleLbl="node1" presStyleIdx="0" presStyleCnt="3"/>
      <dgm:spPr/>
      <dgm:t>
        <a:bodyPr/>
        <a:lstStyle/>
        <a:p>
          <a:endParaRPr lang="en-IN"/>
        </a:p>
      </dgm:t>
    </dgm:pt>
    <dgm:pt modelId="{1DEC3F76-4923-49A8-BA77-AA3C00B13D2B}" type="pres">
      <dgm:prSet presAssocID="{EEA7336B-30A7-4B20-9A8C-E83F3180447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8D41A4-D21C-4F3C-AF6F-87D103EC8682}" type="pres">
      <dgm:prSet presAssocID="{EEA7336B-30A7-4B20-9A8C-E83F3180447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2A1D8E-B705-4BA1-98A3-679BA51FDBC4}" type="pres">
      <dgm:prSet presAssocID="{D55308DB-7EF1-46D7-AB57-84019E1E1625}" presName="hSp" presStyleCnt="0"/>
      <dgm:spPr/>
    </dgm:pt>
    <dgm:pt modelId="{D6925542-3F39-4782-82D1-8631B090DBAA}" type="pres">
      <dgm:prSet presAssocID="{D55308DB-7EF1-46D7-AB57-84019E1E1625}" presName="vProcSp" presStyleCnt="0"/>
      <dgm:spPr/>
    </dgm:pt>
    <dgm:pt modelId="{F1CF224B-A3A3-49DE-9927-142CD073C79F}" type="pres">
      <dgm:prSet presAssocID="{D55308DB-7EF1-46D7-AB57-84019E1E1625}" presName="vSp1" presStyleCnt="0"/>
      <dgm:spPr/>
    </dgm:pt>
    <dgm:pt modelId="{AA2CB04C-414F-41EE-9975-24D00C34CA25}" type="pres">
      <dgm:prSet presAssocID="{D55308DB-7EF1-46D7-AB57-84019E1E1625}" presName="simulatedConn" presStyleLbl="solidFgAcc1" presStyleIdx="0" presStyleCnt="2"/>
      <dgm:spPr/>
    </dgm:pt>
    <dgm:pt modelId="{A5803055-C4A1-4AB2-8426-FF13A6A6B78D}" type="pres">
      <dgm:prSet presAssocID="{D55308DB-7EF1-46D7-AB57-84019E1E1625}" presName="vSp2" presStyleCnt="0"/>
      <dgm:spPr/>
    </dgm:pt>
    <dgm:pt modelId="{59449749-469C-4A04-A539-77EB6F587CE4}" type="pres">
      <dgm:prSet presAssocID="{D55308DB-7EF1-46D7-AB57-84019E1E1625}" presName="sibTrans" presStyleCnt="0"/>
      <dgm:spPr/>
    </dgm:pt>
    <dgm:pt modelId="{9E6DA14D-F8BD-408E-8D98-E65C9A438D4A}" type="pres">
      <dgm:prSet presAssocID="{D0DA8A45-7D63-4769-937A-E07CD3B1AA4D}" presName="compositeNode" presStyleCnt="0">
        <dgm:presLayoutVars>
          <dgm:bulletEnabled val="1"/>
        </dgm:presLayoutVars>
      </dgm:prSet>
      <dgm:spPr/>
    </dgm:pt>
    <dgm:pt modelId="{F5D2A12C-F7FD-4A4B-A334-11093E0571E5}" type="pres">
      <dgm:prSet presAssocID="{D0DA8A45-7D63-4769-937A-E07CD3B1AA4D}" presName="bgRect" presStyleLbl="node1" presStyleIdx="1" presStyleCnt="3" custLinFactNeighborX="610"/>
      <dgm:spPr/>
      <dgm:t>
        <a:bodyPr/>
        <a:lstStyle/>
        <a:p>
          <a:endParaRPr lang="en-IN"/>
        </a:p>
      </dgm:t>
    </dgm:pt>
    <dgm:pt modelId="{526C0868-6CD8-4B47-8520-3002CDB53D3E}" type="pres">
      <dgm:prSet presAssocID="{D0DA8A45-7D63-4769-937A-E07CD3B1AA4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20B88B-424C-4050-9EF0-F0E76B2DEFA4}" type="pres">
      <dgm:prSet presAssocID="{D0DA8A45-7D63-4769-937A-E07CD3B1AA4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B73DD7-8C47-4B87-88C8-6505888C3132}" type="pres">
      <dgm:prSet presAssocID="{A027C761-C6E7-4B39-8E34-4D36686C8FF2}" presName="hSp" presStyleCnt="0"/>
      <dgm:spPr/>
    </dgm:pt>
    <dgm:pt modelId="{3158575F-0935-4BC8-97B3-2E657C3140C1}" type="pres">
      <dgm:prSet presAssocID="{A027C761-C6E7-4B39-8E34-4D36686C8FF2}" presName="vProcSp" presStyleCnt="0"/>
      <dgm:spPr/>
    </dgm:pt>
    <dgm:pt modelId="{64EEF3D6-2105-4608-9F16-26862CD284C6}" type="pres">
      <dgm:prSet presAssocID="{A027C761-C6E7-4B39-8E34-4D36686C8FF2}" presName="vSp1" presStyleCnt="0"/>
      <dgm:spPr/>
    </dgm:pt>
    <dgm:pt modelId="{143DFEB8-F886-4BED-8CBB-953594F2E23F}" type="pres">
      <dgm:prSet presAssocID="{A027C761-C6E7-4B39-8E34-4D36686C8FF2}" presName="simulatedConn" presStyleLbl="solidFgAcc1" presStyleIdx="1" presStyleCnt="2"/>
      <dgm:spPr/>
    </dgm:pt>
    <dgm:pt modelId="{1334AB80-9F06-4742-935E-43955ADE3EEF}" type="pres">
      <dgm:prSet presAssocID="{A027C761-C6E7-4B39-8E34-4D36686C8FF2}" presName="vSp2" presStyleCnt="0"/>
      <dgm:spPr/>
    </dgm:pt>
    <dgm:pt modelId="{BC250AB9-C43C-457E-B853-964A1C5DF51D}" type="pres">
      <dgm:prSet presAssocID="{A027C761-C6E7-4B39-8E34-4D36686C8FF2}" presName="sibTrans" presStyleCnt="0"/>
      <dgm:spPr/>
    </dgm:pt>
    <dgm:pt modelId="{AFAA4C0C-502F-41E5-9B39-60D2AFC59505}" type="pres">
      <dgm:prSet presAssocID="{74E828E0-EEC4-41F5-BE4E-BC5AA7D32F1F}" presName="compositeNode" presStyleCnt="0">
        <dgm:presLayoutVars>
          <dgm:bulletEnabled val="1"/>
        </dgm:presLayoutVars>
      </dgm:prSet>
      <dgm:spPr/>
    </dgm:pt>
    <dgm:pt modelId="{43F04EB4-8696-460E-9750-EB9A3C27BDA6}" type="pres">
      <dgm:prSet presAssocID="{74E828E0-EEC4-41F5-BE4E-BC5AA7D32F1F}" presName="bgRect" presStyleLbl="node1" presStyleIdx="2" presStyleCnt="3" custLinFactNeighborX="23" custLinFactNeighborY="650"/>
      <dgm:spPr/>
      <dgm:t>
        <a:bodyPr/>
        <a:lstStyle/>
        <a:p>
          <a:endParaRPr lang="en-IN"/>
        </a:p>
      </dgm:t>
    </dgm:pt>
    <dgm:pt modelId="{E12CF746-9BC7-4B15-91A8-B311AA58844D}" type="pres">
      <dgm:prSet presAssocID="{74E828E0-EEC4-41F5-BE4E-BC5AA7D32F1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4D31E4-632E-4333-BEBA-229FBAF82D15}" type="pres">
      <dgm:prSet presAssocID="{74E828E0-EEC4-41F5-BE4E-BC5AA7D32F1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AF661B8-2560-4152-8063-6DD3F2A63A70}" srcId="{20B28A14-C2E1-4A56-AE39-373031C28DC1}" destId="{D0DA8A45-7D63-4769-937A-E07CD3B1AA4D}" srcOrd="1" destOrd="0" parTransId="{B6C05D4A-901D-47FF-BC3C-F368A39F1A25}" sibTransId="{A027C761-C6E7-4B39-8E34-4D36686C8FF2}"/>
    <dgm:cxn modelId="{B0E34D0D-CB77-4DC0-850F-DE32BC686DAD}" type="presOf" srcId="{74E828E0-EEC4-41F5-BE4E-BC5AA7D32F1F}" destId="{E12CF746-9BC7-4B15-91A8-B311AA58844D}" srcOrd="1" destOrd="0" presId="urn:microsoft.com/office/officeart/2005/8/layout/hProcess7#1"/>
    <dgm:cxn modelId="{E52A2C4F-9BA0-40D8-8C99-FC960E4D7B43}" type="presOf" srcId="{AE4DAEFE-6174-4C66-B02F-1A7CBFAD0975}" destId="{708D41A4-D21C-4F3C-AF6F-87D103EC8682}" srcOrd="0" destOrd="0" presId="urn:microsoft.com/office/officeart/2005/8/layout/hProcess7#1"/>
    <dgm:cxn modelId="{DCCB6729-1397-4738-A159-81F17CA74CA7}" type="presOf" srcId="{20B28A14-C2E1-4A56-AE39-373031C28DC1}" destId="{17AE85D0-50CE-41A8-B425-5D6CC80718F2}" srcOrd="0" destOrd="0" presId="urn:microsoft.com/office/officeart/2005/8/layout/hProcess7#1"/>
    <dgm:cxn modelId="{502AA4A6-9C8B-4D6F-A5BE-9481E77E863F}" type="presOf" srcId="{7D42D808-85B9-4BBC-AD45-D9B272434562}" destId="{CA20B88B-424C-4050-9EF0-F0E76B2DEFA4}" srcOrd="0" destOrd="0" presId="urn:microsoft.com/office/officeart/2005/8/layout/hProcess7#1"/>
    <dgm:cxn modelId="{7950B7D2-B973-4FD0-B791-2CE37D59A1C9}" srcId="{20B28A14-C2E1-4A56-AE39-373031C28DC1}" destId="{74E828E0-EEC4-41F5-BE4E-BC5AA7D32F1F}" srcOrd="2" destOrd="0" parTransId="{CCE4F157-2073-406F-BDEA-2C88AD1B7E9E}" sibTransId="{7E258FAD-52C7-4A0D-A174-49E5F43C5E5A}"/>
    <dgm:cxn modelId="{C85E3D75-8AB2-4277-AB6C-A8816C13D9AB}" type="presOf" srcId="{D0DA8A45-7D63-4769-937A-E07CD3B1AA4D}" destId="{526C0868-6CD8-4B47-8520-3002CDB53D3E}" srcOrd="1" destOrd="0" presId="urn:microsoft.com/office/officeart/2005/8/layout/hProcess7#1"/>
    <dgm:cxn modelId="{126D506C-DF05-47E6-8E6B-EDFFBB2DB194}" type="presOf" srcId="{74E828E0-EEC4-41F5-BE4E-BC5AA7D32F1F}" destId="{43F04EB4-8696-460E-9750-EB9A3C27BDA6}" srcOrd="0" destOrd="0" presId="urn:microsoft.com/office/officeart/2005/8/layout/hProcess7#1"/>
    <dgm:cxn modelId="{77AA934B-FDC5-4844-8142-8F34F538A0D5}" srcId="{EEA7336B-30A7-4B20-9A8C-E83F3180447D}" destId="{AE4DAEFE-6174-4C66-B02F-1A7CBFAD0975}" srcOrd="0" destOrd="0" parTransId="{166195E0-EB93-42F7-9182-E7CD0CC40BA9}" sibTransId="{39DB54A3-090F-4549-B618-AF2AFBD01967}"/>
    <dgm:cxn modelId="{B3EC6C29-B425-4FC0-B820-5E12416CEB7D}" srcId="{74E828E0-EEC4-41F5-BE4E-BC5AA7D32F1F}" destId="{0F0FE7A0-539D-41C9-8165-BA29010A0370}" srcOrd="0" destOrd="0" parTransId="{DC32443E-C82B-4308-8FC4-B000F7F43A82}" sibTransId="{1D8FD2F9-B2A9-43E9-BDDB-6D7927F52BFD}"/>
    <dgm:cxn modelId="{098152DB-DABB-4985-8213-B4ADEE764C6D}" srcId="{20B28A14-C2E1-4A56-AE39-373031C28DC1}" destId="{EEA7336B-30A7-4B20-9A8C-E83F3180447D}" srcOrd="0" destOrd="0" parTransId="{DE301AB9-1CA7-49B4-922C-C9DCDC20B9AC}" sibTransId="{D55308DB-7EF1-46D7-AB57-84019E1E1625}"/>
    <dgm:cxn modelId="{A8F02104-EDEF-4F79-B028-4706FD61D72E}" type="presOf" srcId="{0F0FE7A0-539D-41C9-8165-BA29010A0370}" destId="{5E4D31E4-632E-4333-BEBA-229FBAF82D15}" srcOrd="0" destOrd="0" presId="urn:microsoft.com/office/officeart/2005/8/layout/hProcess7#1"/>
    <dgm:cxn modelId="{A84E969B-F1C5-48AD-9381-23D988AD306F}" type="presOf" srcId="{EEA7336B-30A7-4B20-9A8C-E83F3180447D}" destId="{321531AE-2F16-4CE5-AB4D-72ADEA4C633A}" srcOrd="0" destOrd="0" presId="urn:microsoft.com/office/officeart/2005/8/layout/hProcess7#1"/>
    <dgm:cxn modelId="{53D97FFC-D223-4ED8-9D51-3C9F79E88FD4}" srcId="{D0DA8A45-7D63-4769-937A-E07CD3B1AA4D}" destId="{7D42D808-85B9-4BBC-AD45-D9B272434562}" srcOrd="0" destOrd="0" parTransId="{2A319C7E-50E1-4EED-B07B-89C9364A6756}" sibTransId="{C7536181-A860-4E82-AC40-FBBC20CDE14E}"/>
    <dgm:cxn modelId="{60C528E6-2FA4-4AA8-B7E9-C248DCBBAF8D}" type="presOf" srcId="{D0DA8A45-7D63-4769-937A-E07CD3B1AA4D}" destId="{F5D2A12C-F7FD-4A4B-A334-11093E0571E5}" srcOrd="0" destOrd="0" presId="urn:microsoft.com/office/officeart/2005/8/layout/hProcess7#1"/>
    <dgm:cxn modelId="{900E3859-1036-4F7A-9DA0-4D0CC5736772}" type="presOf" srcId="{EEA7336B-30A7-4B20-9A8C-E83F3180447D}" destId="{1DEC3F76-4923-49A8-BA77-AA3C00B13D2B}" srcOrd="1" destOrd="0" presId="urn:microsoft.com/office/officeart/2005/8/layout/hProcess7#1"/>
    <dgm:cxn modelId="{3939F8AB-FE15-42BD-B426-7491A3054FD0}" type="presParOf" srcId="{17AE85D0-50CE-41A8-B425-5D6CC80718F2}" destId="{277B33EB-92BB-4641-BAFA-3A0E44B57297}" srcOrd="0" destOrd="0" presId="urn:microsoft.com/office/officeart/2005/8/layout/hProcess7#1"/>
    <dgm:cxn modelId="{6368245A-8585-4D8A-96CB-55F5D37A1C0F}" type="presParOf" srcId="{277B33EB-92BB-4641-BAFA-3A0E44B57297}" destId="{321531AE-2F16-4CE5-AB4D-72ADEA4C633A}" srcOrd="0" destOrd="0" presId="urn:microsoft.com/office/officeart/2005/8/layout/hProcess7#1"/>
    <dgm:cxn modelId="{36EF8D12-0F9F-4DE4-8C8D-743B10E792CE}" type="presParOf" srcId="{277B33EB-92BB-4641-BAFA-3A0E44B57297}" destId="{1DEC3F76-4923-49A8-BA77-AA3C00B13D2B}" srcOrd="1" destOrd="0" presId="urn:microsoft.com/office/officeart/2005/8/layout/hProcess7#1"/>
    <dgm:cxn modelId="{F4030FDB-5F8D-4FCB-AAB5-FC0393080E65}" type="presParOf" srcId="{277B33EB-92BB-4641-BAFA-3A0E44B57297}" destId="{708D41A4-D21C-4F3C-AF6F-87D103EC8682}" srcOrd="2" destOrd="0" presId="urn:microsoft.com/office/officeart/2005/8/layout/hProcess7#1"/>
    <dgm:cxn modelId="{9E8A6178-7AFB-42E5-9F52-8FF45E10D2DE}" type="presParOf" srcId="{17AE85D0-50CE-41A8-B425-5D6CC80718F2}" destId="{562A1D8E-B705-4BA1-98A3-679BA51FDBC4}" srcOrd="1" destOrd="0" presId="urn:microsoft.com/office/officeart/2005/8/layout/hProcess7#1"/>
    <dgm:cxn modelId="{5622E31B-5FC3-4881-8278-B47C0F57F55B}" type="presParOf" srcId="{17AE85D0-50CE-41A8-B425-5D6CC80718F2}" destId="{D6925542-3F39-4782-82D1-8631B090DBAA}" srcOrd="2" destOrd="0" presId="urn:microsoft.com/office/officeart/2005/8/layout/hProcess7#1"/>
    <dgm:cxn modelId="{6D7104E5-FC8B-48D8-8AB7-DA63B40E8C7B}" type="presParOf" srcId="{D6925542-3F39-4782-82D1-8631B090DBAA}" destId="{F1CF224B-A3A3-49DE-9927-142CD073C79F}" srcOrd="0" destOrd="0" presId="urn:microsoft.com/office/officeart/2005/8/layout/hProcess7#1"/>
    <dgm:cxn modelId="{C9082594-367D-470B-90B9-D97BE4563C53}" type="presParOf" srcId="{D6925542-3F39-4782-82D1-8631B090DBAA}" destId="{AA2CB04C-414F-41EE-9975-24D00C34CA25}" srcOrd="1" destOrd="0" presId="urn:microsoft.com/office/officeart/2005/8/layout/hProcess7#1"/>
    <dgm:cxn modelId="{DDD2D1CA-3BFC-4265-B4CD-5D2BC88084C2}" type="presParOf" srcId="{D6925542-3F39-4782-82D1-8631B090DBAA}" destId="{A5803055-C4A1-4AB2-8426-FF13A6A6B78D}" srcOrd="2" destOrd="0" presId="urn:microsoft.com/office/officeart/2005/8/layout/hProcess7#1"/>
    <dgm:cxn modelId="{ED054F72-0516-4861-B503-172126C35969}" type="presParOf" srcId="{17AE85D0-50CE-41A8-B425-5D6CC80718F2}" destId="{59449749-469C-4A04-A539-77EB6F587CE4}" srcOrd="3" destOrd="0" presId="urn:microsoft.com/office/officeart/2005/8/layout/hProcess7#1"/>
    <dgm:cxn modelId="{9D1C73F6-435D-4D08-9FFF-20CCA7FC05B8}" type="presParOf" srcId="{17AE85D0-50CE-41A8-B425-5D6CC80718F2}" destId="{9E6DA14D-F8BD-408E-8D98-E65C9A438D4A}" srcOrd="4" destOrd="0" presId="urn:microsoft.com/office/officeart/2005/8/layout/hProcess7#1"/>
    <dgm:cxn modelId="{4BD634CA-5ACE-45A0-A57F-D201176FDD18}" type="presParOf" srcId="{9E6DA14D-F8BD-408E-8D98-E65C9A438D4A}" destId="{F5D2A12C-F7FD-4A4B-A334-11093E0571E5}" srcOrd="0" destOrd="0" presId="urn:microsoft.com/office/officeart/2005/8/layout/hProcess7#1"/>
    <dgm:cxn modelId="{3818F9F8-BB58-4DCF-A86E-94D013C41FA6}" type="presParOf" srcId="{9E6DA14D-F8BD-408E-8D98-E65C9A438D4A}" destId="{526C0868-6CD8-4B47-8520-3002CDB53D3E}" srcOrd="1" destOrd="0" presId="urn:microsoft.com/office/officeart/2005/8/layout/hProcess7#1"/>
    <dgm:cxn modelId="{CA4620EB-F85E-4F7A-85F5-5C317FE16E0F}" type="presParOf" srcId="{9E6DA14D-F8BD-408E-8D98-E65C9A438D4A}" destId="{CA20B88B-424C-4050-9EF0-F0E76B2DEFA4}" srcOrd="2" destOrd="0" presId="urn:microsoft.com/office/officeart/2005/8/layout/hProcess7#1"/>
    <dgm:cxn modelId="{3E9973F3-C13D-4C8D-BDDE-78898A8B726C}" type="presParOf" srcId="{17AE85D0-50CE-41A8-B425-5D6CC80718F2}" destId="{86B73DD7-8C47-4B87-88C8-6505888C3132}" srcOrd="5" destOrd="0" presId="urn:microsoft.com/office/officeart/2005/8/layout/hProcess7#1"/>
    <dgm:cxn modelId="{20FBD20A-7AD5-499D-AF40-9CF524415CD8}" type="presParOf" srcId="{17AE85D0-50CE-41A8-B425-5D6CC80718F2}" destId="{3158575F-0935-4BC8-97B3-2E657C3140C1}" srcOrd="6" destOrd="0" presId="urn:microsoft.com/office/officeart/2005/8/layout/hProcess7#1"/>
    <dgm:cxn modelId="{33CADC46-6D8E-4DF0-ACC9-960DEEAA0636}" type="presParOf" srcId="{3158575F-0935-4BC8-97B3-2E657C3140C1}" destId="{64EEF3D6-2105-4608-9F16-26862CD284C6}" srcOrd="0" destOrd="0" presId="urn:microsoft.com/office/officeart/2005/8/layout/hProcess7#1"/>
    <dgm:cxn modelId="{487C3DFA-183D-4D2B-BA7F-EACC396EF483}" type="presParOf" srcId="{3158575F-0935-4BC8-97B3-2E657C3140C1}" destId="{143DFEB8-F886-4BED-8CBB-953594F2E23F}" srcOrd="1" destOrd="0" presId="urn:microsoft.com/office/officeart/2005/8/layout/hProcess7#1"/>
    <dgm:cxn modelId="{F99DE43E-F96D-4E99-8F42-DDEFCB5CB2AA}" type="presParOf" srcId="{3158575F-0935-4BC8-97B3-2E657C3140C1}" destId="{1334AB80-9F06-4742-935E-43955ADE3EEF}" srcOrd="2" destOrd="0" presId="urn:microsoft.com/office/officeart/2005/8/layout/hProcess7#1"/>
    <dgm:cxn modelId="{56B1378C-4D1A-49B5-AFA6-2638531A8D10}" type="presParOf" srcId="{17AE85D0-50CE-41A8-B425-5D6CC80718F2}" destId="{BC250AB9-C43C-457E-B853-964A1C5DF51D}" srcOrd="7" destOrd="0" presId="urn:microsoft.com/office/officeart/2005/8/layout/hProcess7#1"/>
    <dgm:cxn modelId="{07AD9332-F793-4347-9065-7A864F043C55}" type="presParOf" srcId="{17AE85D0-50CE-41A8-B425-5D6CC80718F2}" destId="{AFAA4C0C-502F-41E5-9B39-60D2AFC59505}" srcOrd="8" destOrd="0" presId="urn:microsoft.com/office/officeart/2005/8/layout/hProcess7#1"/>
    <dgm:cxn modelId="{654817F7-1F26-4440-B092-DCE6186BA2DD}" type="presParOf" srcId="{AFAA4C0C-502F-41E5-9B39-60D2AFC59505}" destId="{43F04EB4-8696-460E-9750-EB9A3C27BDA6}" srcOrd="0" destOrd="0" presId="urn:microsoft.com/office/officeart/2005/8/layout/hProcess7#1"/>
    <dgm:cxn modelId="{48D2C5D9-57AF-42CE-B7E8-F620FD324B0D}" type="presParOf" srcId="{AFAA4C0C-502F-41E5-9B39-60D2AFC59505}" destId="{E12CF746-9BC7-4B15-91A8-B311AA58844D}" srcOrd="1" destOrd="0" presId="urn:microsoft.com/office/officeart/2005/8/layout/hProcess7#1"/>
    <dgm:cxn modelId="{2E4640FB-CFBB-432C-8823-7E3BAF4B5822}" type="presParOf" srcId="{AFAA4C0C-502F-41E5-9B39-60D2AFC59505}" destId="{5E4D31E4-632E-4333-BEBA-229FBAF82D15}" srcOrd="2" destOrd="0" presId="urn:microsoft.com/office/officeart/2005/8/layout/hProcess7#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4863C-78AE-4106-944D-2D4223C6FB5C}" type="doc">
      <dgm:prSet loTypeId="urn:microsoft.com/office/officeart/2011/layout/HexagonRadial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FD178DDE-7F5A-4E7F-8493-1FAE0AB7DD5C}">
      <dgm:prSet phldrT="[Text]"/>
      <dgm:spPr/>
      <dgm:t>
        <a:bodyPr/>
        <a:lstStyle/>
        <a:p>
          <a:r>
            <a:rPr lang="en-IN" dirty="0"/>
            <a:t>PLLs &amp; VCOs</a:t>
          </a:r>
        </a:p>
      </dgm:t>
    </dgm:pt>
    <dgm:pt modelId="{8417BD4C-3716-4C1D-870D-B96BB9CF1F36}" type="parTrans" cxnId="{2C61A0DC-92A5-43F8-881C-84AB832017E9}">
      <dgm:prSet/>
      <dgm:spPr/>
      <dgm:t>
        <a:bodyPr/>
        <a:lstStyle/>
        <a:p>
          <a:endParaRPr lang="en-IN"/>
        </a:p>
      </dgm:t>
    </dgm:pt>
    <dgm:pt modelId="{D5C11BE5-1CD5-4E29-9339-515FBEB7567D}" type="sibTrans" cxnId="{2C61A0DC-92A5-43F8-881C-84AB832017E9}">
      <dgm:prSet/>
      <dgm:spPr/>
      <dgm:t>
        <a:bodyPr/>
        <a:lstStyle/>
        <a:p>
          <a:endParaRPr lang="en-IN"/>
        </a:p>
      </dgm:t>
    </dgm:pt>
    <dgm:pt modelId="{87DD8F04-14C1-4081-839E-ECDF92FBC2CF}">
      <dgm:prSet phldrT="[Text]"/>
      <dgm:spPr/>
      <dgm:t>
        <a:bodyPr/>
        <a:lstStyle/>
        <a:p>
          <a:r>
            <a:rPr lang="en-IN" dirty="0"/>
            <a:t>Logic</a:t>
          </a:r>
        </a:p>
      </dgm:t>
    </dgm:pt>
    <dgm:pt modelId="{92F1A7C2-AEA2-4D43-9975-D4AE8D049AE8}" type="parTrans" cxnId="{E932CCD3-595B-4AFB-8875-D40D6D44B57B}">
      <dgm:prSet/>
      <dgm:spPr/>
      <dgm:t>
        <a:bodyPr/>
        <a:lstStyle/>
        <a:p>
          <a:endParaRPr lang="en-IN"/>
        </a:p>
      </dgm:t>
    </dgm:pt>
    <dgm:pt modelId="{BF1587DE-6A94-4652-998A-F3A8E033EE74}" type="sibTrans" cxnId="{E932CCD3-595B-4AFB-8875-D40D6D44B57B}">
      <dgm:prSet/>
      <dgm:spPr/>
      <dgm:t>
        <a:bodyPr/>
        <a:lstStyle/>
        <a:p>
          <a:endParaRPr lang="en-IN"/>
        </a:p>
      </dgm:t>
    </dgm:pt>
    <dgm:pt modelId="{45B00292-FA07-4FE3-BCE7-0010B57977F9}">
      <dgm:prSet phldrT="[Text]"/>
      <dgm:spPr/>
      <dgm:t>
        <a:bodyPr/>
        <a:lstStyle/>
        <a:p>
          <a:r>
            <a:rPr lang="en-IN" dirty="0"/>
            <a:t>Power Products</a:t>
          </a:r>
        </a:p>
      </dgm:t>
    </dgm:pt>
    <dgm:pt modelId="{744D127C-B885-42DB-9EFF-85E08D42C9D8}" type="parTrans" cxnId="{661E25D3-A0DF-42E4-A934-42360C1858F4}">
      <dgm:prSet/>
      <dgm:spPr/>
      <dgm:t>
        <a:bodyPr/>
        <a:lstStyle/>
        <a:p>
          <a:endParaRPr lang="en-IN"/>
        </a:p>
      </dgm:t>
    </dgm:pt>
    <dgm:pt modelId="{9FB12035-718A-48C7-8A3E-06527E550C2A}" type="sibTrans" cxnId="{661E25D3-A0DF-42E4-A934-42360C1858F4}">
      <dgm:prSet/>
      <dgm:spPr/>
      <dgm:t>
        <a:bodyPr/>
        <a:lstStyle/>
        <a:p>
          <a:endParaRPr lang="en-IN"/>
        </a:p>
      </dgm:t>
    </dgm:pt>
    <dgm:pt modelId="{58686A48-9501-4372-929F-28EDA746E712}">
      <dgm:prSet phldrT="[Text]"/>
      <dgm:spPr/>
      <dgm:t>
        <a:bodyPr/>
        <a:lstStyle/>
        <a:p>
          <a:r>
            <a:rPr lang="en-IN" dirty="0"/>
            <a:t>Clock Buffers</a:t>
          </a:r>
        </a:p>
      </dgm:t>
    </dgm:pt>
    <dgm:pt modelId="{E66C0F95-F58E-4A4B-9FF7-C90EC2DD1933}" type="parTrans" cxnId="{DD0990CB-14F9-4798-BA39-9971E1A49D48}">
      <dgm:prSet/>
      <dgm:spPr/>
      <dgm:t>
        <a:bodyPr/>
        <a:lstStyle/>
        <a:p>
          <a:endParaRPr lang="en-IN"/>
        </a:p>
      </dgm:t>
    </dgm:pt>
    <dgm:pt modelId="{DC9A2D2A-084D-41E7-B20B-DC013FBE9403}" type="sibTrans" cxnId="{DD0990CB-14F9-4798-BA39-9971E1A49D48}">
      <dgm:prSet/>
      <dgm:spPr/>
      <dgm:t>
        <a:bodyPr/>
        <a:lstStyle/>
        <a:p>
          <a:endParaRPr lang="en-IN"/>
        </a:p>
      </dgm:t>
    </dgm:pt>
    <dgm:pt modelId="{29286984-DC1C-452B-A86A-E2439A1F0190}">
      <dgm:prSet phldrT="[Text]"/>
      <dgm:spPr/>
      <dgm:t>
        <a:bodyPr/>
        <a:lstStyle/>
        <a:p>
          <a:r>
            <a:rPr lang="en-IN" dirty="0"/>
            <a:t>Industrial Analog</a:t>
          </a:r>
        </a:p>
      </dgm:t>
    </dgm:pt>
    <dgm:pt modelId="{58D4F646-06E2-414A-843B-9CCBFF03D167}" type="parTrans" cxnId="{B7594836-3360-47F0-9C20-A3E8881DB998}">
      <dgm:prSet/>
      <dgm:spPr/>
      <dgm:t>
        <a:bodyPr/>
        <a:lstStyle/>
        <a:p>
          <a:endParaRPr lang="en-IN"/>
        </a:p>
      </dgm:t>
    </dgm:pt>
    <dgm:pt modelId="{4145C345-C64B-4C31-90C5-6EF73DA720D7}" type="sibTrans" cxnId="{B7594836-3360-47F0-9C20-A3E8881DB998}">
      <dgm:prSet/>
      <dgm:spPr/>
      <dgm:t>
        <a:bodyPr/>
        <a:lstStyle/>
        <a:p>
          <a:endParaRPr lang="en-IN"/>
        </a:p>
      </dgm:t>
    </dgm:pt>
    <dgm:pt modelId="{B46AEC95-D8A9-4461-B77B-050F4A64DFCD}">
      <dgm:prSet phldrT="[Text]"/>
      <dgm:spPr/>
      <dgm:t>
        <a:bodyPr/>
        <a:lstStyle/>
        <a:p>
          <a:r>
            <a:rPr lang="en-IN" dirty="0"/>
            <a:t>IPDs</a:t>
          </a:r>
        </a:p>
      </dgm:t>
    </dgm:pt>
    <dgm:pt modelId="{98BFAE83-0DAD-419E-8AAF-B92DC8943B41}" type="parTrans" cxnId="{D9A7003F-731A-4F73-A8B1-8FAD46D74B69}">
      <dgm:prSet/>
      <dgm:spPr/>
      <dgm:t>
        <a:bodyPr/>
        <a:lstStyle/>
        <a:p>
          <a:endParaRPr lang="en-IN"/>
        </a:p>
      </dgm:t>
    </dgm:pt>
    <dgm:pt modelId="{2B6BBAA1-E535-44D2-BF01-A789A917CA49}" type="sibTrans" cxnId="{D9A7003F-731A-4F73-A8B1-8FAD46D74B69}">
      <dgm:prSet/>
      <dgm:spPr/>
      <dgm:t>
        <a:bodyPr/>
        <a:lstStyle/>
        <a:p>
          <a:endParaRPr lang="en-IN"/>
        </a:p>
      </dgm:t>
    </dgm:pt>
    <dgm:pt modelId="{312F8F1C-4DE3-41B3-8C79-54280201E89F}">
      <dgm:prSet phldrT="[Text]"/>
      <dgm:spPr/>
      <dgm:t>
        <a:bodyPr/>
        <a:lstStyle/>
        <a:p>
          <a:r>
            <a:rPr lang="en-IN" dirty="0"/>
            <a:t>Clock Drivers</a:t>
          </a:r>
        </a:p>
      </dgm:t>
    </dgm:pt>
    <dgm:pt modelId="{654CD7F5-B87C-4AD8-99A9-6C151C01503E}" type="parTrans" cxnId="{C6259027-F029-49D8-AB66-D841DBA98BAB}">
      <dgm:prSet/>
      <dgm:spPr/>
      <dgm:t>
        <a:bodyPr/>
        <a:lstStyle/>
        <a:p>
          <a:endParaRPr lang="en-IN"/>
        </a:p>
      </dgm:t>
    </dgm:pt>
    <dgm:pt modelId="{AD195976-0802-4BE1-96E7-8984EAD5C969}" type="sibTrans" cxnId="{C6259027-F029-49D8-AB66-D841DBA98BAB}">
      <dgm:prSet/>
      <dgm:spPr/>
      <dgm:t>
        <a:bodyPr/>
        <a:lstStyle/>
        <a:p>
          <a:endParaRPr lang="en-IN"/>
        </a:p>
      </dgm:t>
    </dgm:pt>
    <dgm:pt modelId="{0AEF0468-2C3B-444A-BDA8-764C385D503E}" type="pres">
      <dgm:prSet presAssocID="{B4A4863C-78AE-4106-944D-2D4223C6FB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4C6C9998-AE1C-4E04-AF56-28ED699B61BB}" type="pres">
      <dgm:prSet presAssocID="{FD178DDE-7F5A-4E7F-8493-1FAE0AB7DD5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IN"/>
        </a:p>
      </dgm:t>
    </dgm:pt>
    <dgm:pt modelId="{00C1FFE1-652F-409C-8120-616514F6B505}" type="pres">
      <dgm:prSet presAssocID="{87DD8F04-14C1-4081-839E-ECDF92FBC2CF}" presName="Accent1" presStyleCnt="0"/>
      <dgm:spPr/>
    </dgm:pt>
    <dgm:pt modelId="{098E1D6A-AE30-469F-9E5B-E657F63DABD0}" type="pres">
      <dgm:prSet presAssocID="{87DD8F04-14C1-4081-839E-ECDF92FBC2CF}" presName="Accent" presStyleLbl="bgShp" presStyleIdx="0" presStyleCnt="6"/>
      <dgm:spPr/>
    </dgm:pt>
    <dgm:pt modelId="{06C84550-6F41-4147-8421-7FA6916191D1}" type="pres">
      <dgm:prSet presAssocID="{87DD8F04-14C1-4081-839E-ECDF92FBC2C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74FA56-4D31-417B-9DF0-AEFB8209475D}" type="pres">
      <dgm:prSet presAssocID="{45B00292-FA07-4FE3-BCE7-0010B57977F9}" presName="Accent2" presStyleCnt="0"/>
      <dgm:spPr/>
    </dgm:pt>
    <dgm:pt modelId="{DACA4EC8-85D6-41ED-8A1E-848F7A2C59AB}" type="pres">
      <dgm:prSet presAssocID="{45B00292-FA07-4FE3-BCE7-0010B57977F9}" presName="Accent" presStyleLbl="bgShp" presStyleIdx="1" presStyleCnt="6"/>
      <dgm:spPr/>
    </dgm:pt>
    <dgm:pt modelId="{D8D010F6-3759-4BEE-B10A-7BC842C7A863}" type="pres">
      <dgm:prSet presAssocID="{45B00292-FA07-4FE3-BCE7-0010B57977F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450900-5EA3-487C-949F-33C92BC6DE73}" type="pres">
      <dgm:prSet presAssocID="{58686A48-9501-4372-929F-28EDA746E712}" presName="Accent3" presStyleCnt="0"/>
      <dgm:spPr/>
    </dgm:pt>
    <dgm:pt modelId="{4E39C45F-EF07-4975-BAC4-562119190867}" type="pres">
      <dgm:prSet presAssocID="{58686A48-9501-4372-929F-28EDA746E712}" presName="Accent" presStyleLbl="bgShp" presStyleIdx="2" presStyleCnt="6"/>
      <dgm:spPr/>
    </dgm:pt>
    <dgm:pt modelId="{987655AB-9F2B-4363-AE66-72DDD0057F75}" type="pres">
      <dgm:prSet presAssocID="{58686A48-9501-4372-929F-28EDA746E71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D9D0B7-C9F0-4B43-BB08-8F87C3F3F49F}" type="pres">
      <dgm:prSet presAssocID="{29286984-DC1C-452B-A86A-E2439A1F0190}" presName="Accent4" presStyleCnt="0"/>
      <dgm:spPr/>
    </dgm:pt>
    <dgm:pt modelId="{8A6AA03D-13AA-4EAE-BBA7-0C185C84BE68}" type="pres">
      <dgm:prSet presAssocID="{29286984-DC1C-452B-A86A-E2439A1F0190}" presName="Accent" presStyleLbl="bgShp" presStyleIdx="3" presStyleCnt="6"/>
      <dgm:spPr/>
    </dgm:pt>
    <dgm:pt modelId="{E35E41E2-D337-4F00-8082-7700CAEB5286}" type="pres">
      <dgm:prSet presAssocID="{29286984-DC1C-452B-A86A-E2439A1F019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39D7AF-23CA-4848-9ADF-366B5C4AC4E1}" type="pres">
      <dgm:prSet presAssocID="{B46AEC95-D8A9-4461-B77B-050F4A64DFCD}" presName="Accent5" presStyleCnt="0"/>
      <dgm:spPr/>
    </dgm:pt>
    <dgm:pt modelId="{B2C8444E-A71C-4BD6-AD0B-BAE76F08FD32}" type="pres">
      <dgm:prSet presAssocID="{B46AEC95-D8A9-4461-B77B-050F4A64DFCD}" presName="Accent" presStyleLbl="bgShp" presStyleIdx="4" presStyleCnt="6"/>
      <dgm:spPr/>
    </dgm:pt>
    <dgm:pt modelId="{6B18D18B-81AC-4E21-9139-5530D5294B37}" type="pres">
      <dgm:prSet presAssocID="{B46AEC95-D8A9-4461-B77B-050F4A64DFC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76D057-D763-4B27-B60B-E4163E7170E8}" type="pres">
      <dgm:prSet presAssocID="{312F8F1C-4DE3-41B3-8C79-54280201E89F}" presName="Accent6" presStyleCnt="0"/>
      <dgm:spPr/>
    </dgm:pt>
    <dgm:pt modelId="{27977E96-FEC3-48F9-BB7B-2930773DFE4D}" type="pres">
      <dgm:prSet presAssocID="{312F8F1C-4DE3-41B3-8C79-54280201E89F}" presName="Accent" presStyleLbl="bgShp" presStyleIdx="5" presStyleCnt="6"/>
      <dgm:spPr/>
    </dgm:pt>
    <dgm:pt modelId="{BE328A05-871B-48B3-A2A3-1013CF5CF3D3}" type="pres">
      <dgm:prSet presAssocID="{312F8F1C-4DE3-41B3-8C79-54280201E89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1E25D3-A0DF-42E4-A934-42360C1858F4}" srcId="{FD178DDE-7F5A-4E7F-8493-1FAE0AB7DD5C}" destId="{45B00292-FA07-4FE3-BCE7-0010B57977F9}" srcOrd="1" destOrd="0" parTransId="{744D127C-B885-42DB-9EFF-85E08D42C9D8}" sibTransId="{9FB12035-718A-48C7-8A3E-06527E550C2A}"/>
    <dgm:cxn modelId="{25115D1D-394B-41E7-844B-0EC05E03415D}" type="presOf" srcId="{312F8F1C-4DE3-41B3-8C79-54280201E89F}" destId="{BE328A05-871B-48B3-A2A3-1013CF5CF3D3}" srcOrd="0" destOrd="0" presId="urn:microsoft.com/office/officeart/2011/layout/HexagonRadial"/>
    <dgm:cxn modelId="{8F4DE7E2-597C-417F-B9FB-792E6AA0458B}" type="presOf" srcId="{B46AEC95-D8A9-4461-B77B-050F4A64DFCD}" destId="{6B18D18B-81AC-4E21-9139-5530D5294B37}" srcOrd="0" destOrd="0" presId="urn:microsoft.com/office/officeart/2011/layout/HexagonRadial"/>
    <dgm:cxn modelId="{B7594836-3360-47F0-9C20-A3E8881DB998}" srcId="{FD178DDE-7F5A-4E7F-8493-1FAE0AB7DD5C}" destId="{29286984-DC1C-452B-A86A-E2439A1F0190}" srcOrd="3" destOrd="0" parTransId="{58D4F646-06E2-414A-843B-9CCBFF03D167}" sibTransId="{4145C345-C64B-4C31-90C5-6EF73DA720D7}"/>
    <dgm:cxn modelId="{572793C4-A46E-4A3A-AAFF-30A5C15A4566}" type="presOf" srcId="{58686A48-9501-4372-929F-28EDA746E712}" destId="{987655AB-9F2B-4363-AE66-72DDD0057F75}" srcOrd="0" destOrd="0" presId="urn:microsoft.com/office/officeart/2011/layout/HexagonRadial"/>
    <dgm:cxn modelId="{80BD358A-1247-42E8-9142-9BE49B1A03C3}" type="presOf" srcId="{29286984-DC1C-452B-A86A-E2439A1F0190}" destId="{E35E41E2-D337-4F00-8082-7700CAEB5286}" srcOrd="0" destOrd="0" presId="urn:microsoft.com/office/officeart/2011/layout/HexagonRadial"/>
    <dgm:cxn modelId="{2C61A0DC-92A5-43F8-881C-84AB832017E9}" srcId="{B4A4863C-78AE-4106-944D-2D4223C6FB5C}" destId="{FD178DDE-7F5A-4E7F-8493-1FAE0AB7DD5C}" srcOrd="0" destOrd="0" parTransId="{8417BD4C-3716-4C1D-870D-B96BB9CF1F36}" sibTransId="{D5C11BE5-1CD5-4E29-9339-515FBEB7567D}"/>
    <dgm:cxn modelId="{207C2345-3638-40AC-B474-89F899A45F79}" type="presOf" srcId="{B4A4863C-78AE-4106-944D-2D4223C6FB5C}" destId="{0AEF0468-2C3B-444A-BDA8-764C385D503E}" srcOrd="0" destOrd="0" presId="urn:microsoft.com/office/officeart/2011/layout/HexagonRadial"/>
    <dgm:cxn modelId="{D9A7003F-731A-4F73-A8B1-8FAD46D74B69}" srcId="{FD178DDE-7F5A-4E7F-8493-1FAE0AB7DD5C}" destId="{B46AEC95-D8A9-4461-B77B-050F4A64DFCD}" srcOrd="4" destOrd="0" parTransId="{98BFAE83-0DAD-419E-8AAF-B92DC8943B41}" sibTransId="{2B6BBAA1-E535-44D2-BF01-A789A917CA49}"/>
    <dgm:cxn modelId="{B7825C28-9314-4674-928C-C1448C6BAB29}" type="presOf" srcId="{87DD8F04-14C1-4081-839E-ECDF92FBC2CF}" destId="{06C84550-6F41-4147-8421-7FA6916191D1}" srcOrd="0" destOrd="0" presId="urn:microsoft.com/office/officeart/2011/layout/HexagonRadial"/>
    <dgm:cxn modelId="{E932CCD3-595B-4AFB-8875-D40D6D44B57B}" srcId="{FD178DDE-7F5A-4E7F-8493-1FAE0AB7DD5C}" destId="{87DD8F04-14C1-4081-839E-ECDF92FBC2CF}" srcOrd="0" destOrd="0" parTransId="{92F1A7C2-AEA2-4D43-9975-D4AE8D049AE8}" sibTransId="{BF1587DE-6A94-4652-998A-F3A8E033EE74}"/>
    <dgm:cxn modelId="{DD0990CB-14F9-4798-BA39-9971E1A49D48}" srcId="{FD178DDE-7F5A-4E7F-8493-1FAE0AB7DD5C}" destId="{58686A48-9501-4372-929F-28EDA746E712}" srcOrd="2" destOrd="0" parTransId="{E66C0F95-F58E-4A4B-9FF7-C90EC2DD1933}" sibTransId="{DC9A2D2A-084D-41E7-B20B-DC013FBE9403}"/>
    <dgm:cxn modelId="{C6259027-F029-49D8-AB66-D841DBA98BAB}" srcId="{FD178DDE-7F5A-4E7F-8493-1FAE0AB7DD5C}" destId="{312F8F1C-4DE3-41B3-8C79-54280201E89F}" srcOrd="5" destOrd="0" parTransId="{654CD7F5-B87C-4AD8-99A9-6C151C01503E}" sibTransId="{AD195976-0802-4BE1-96E7-8984EAD5C969}"/>
    <dgm:cxn modelId="{8A330D3E-DD16-498A-BC3D-41AA65542959}" type="presOf" srcId="{FD178DDE-7F5A-4E7F-8493-1FAE0AB7DD5C}" destId="{4C6C9998-AE1C-4E04-AF56-28ED699B61BB}" srcOrd="0" destOrd="0" presId="urn:microsoft.com/office/officeart/2011/layout/HexagonRadial"/>
    <dgm:cxn modelId="{1F3A64AA-7BCB-4FFC-AE73-74CF80753FD5}" type="presOf" srcId="{45B00292-FA07-4FE3-BCE7-0010B57977F9}" destId="{D8D010F6-3759-4BEE-B10A-7BC842C7A863}" srcOrd="0" destOrd="0" presId="urn:microsoft.com/office/officeart/2011/layout/HexagonRadial"/>
    <dgm:cxn modelId="{DE3D4E1E-10CA-48DE-82A5-C0272A21E2F8}" type="presParOf" srcId="{0AEF0468-2C3B-444A-BDA8-764C385D503E}" destId="{4C6C9998-AE1C-4E04-AF56-28ED699B61BB}" srcOrd="0" destOrd="0" presId="urn:microsoft.com/office/officeart/2011/layout/HexagonRadial"/>
    <dgm:cxn modelId="{4529E926-B75D-4E48-B292-1861FBB5425E}" type="presParOf" srcId="{0AEF0468-2C3B-444A-BDA8-764C385D503E}" destId="{00C1FFE1-652F-409C-8120-616514F6B505}" srcOrd="1" destOrd="0" presId="urn:microsoft.com/office/officeart/2011/layout/HexagonRadial"/>
    <dgm:cxn modelId="{2E3400D9-8D96-4D46-95BD-99DFBB0D51BD}" type="presParOf" srcId="{00C1FFE1-652F-409C-8120-616514F6B505}" destId="{098E1D6A-AE30-469F-9E5B-E657F63DABD0}" srcOrd="0" destOrd="0" presId="urn:microsoft.com/office/officeart/2011/layout/HexagonRadial"/>
    <dgm:cxn modelId="{BB2D50A8-186A-4A00-8BD3-70C902B82DB9}" type="presParOf" srcId="{0AEF0468-2C3B-444A-BDA8-764C385D503E}" destId="{06C84550-6F41-4147-8421-7FA6916191D1}" srcOrd="2" destOrd="0" presId="urn:microsoft.com/office/officeart/2011/layout/HexagonRadial"/>
    <dgm:cxn modelId="{B0F2C3DE-9AA4-42A2-9CA7-C55224E2BFD0}" type="presParOf" srcId="{0AEF0468-2C3B-444A-BDA8-764C385D503E}" destId="{C874FA56-4D31-417B-9DF0-AEFB8209475D}" srcOrd="3" destOrd="0" presId="urn:microsoft.com/office/officeart/2011/layout/HexagonRadial"/>
    <dgm:cxn modelId="{44A4B7F1-84C8-4A90-80D4-192046F281A4}" type="presParOf" srcId="{C874FA56-4D31-417B-9DF0-AEFB8209475D}" destId="{DACA4EC8-85D6-41ED-8A1E-848F7A2C59AB}" srcOrd="0" destOrd="0" presId="urn:microsoft.com/office/officeart/2011/layout/HexagonRadial"/>
    <dgm:cxn modelId="{755DBA79-C90D-4677-9B59-F930776FEDF1}" type="presParOf" srcId="{0AEF0468-2C3B-444A-BDA8-764C385D503E}" destId="{D8D010F6-3759-4BEE-B10A-7BC842C7A863}" srcOrd="4" destOrd="0" presId="urn:microsoft.com/office/officeart/2011/layout/HexagonRadial"/>
    <dgm:cxn modelId="{C20F43B2-796C-4470-BC02-BBB45866C8F5}" type="presParOf" srcId="{0AEF0468-2C3B-444A-BDA8-764C385D503E}" destId="{BD450900-5EA3-487C-949F-33C92BC6DE73}" srcOrd="5" destOrd="0" presId="urn:microsoft.com/office/officeart/2011/layout/HexagonRadial"/>
    <dgm:cxn modelId="{FBDE308C-9159-4458-8CA0-74BF8033A467}" type="presParOf" srcId="{BD450900-5EA3-487C-949F-33C92BC6DE73}" destId="{4E39C45F-EF07-4975-BAC4-562119190867}" srcOrd="0" destOrd="0" presId="urn:microsoft.com/office/officeart/2011/layout/HexagonRadial"/>
    <dgm:cxn modelId="{CFE40EEE-0A10-4D79-A220-6A41E73E4F0F}" type="presParOf" srcId="{0AEF0468-2C3B-444A-BDA8-764C385D503E}" destId="{987655AB-9F2B-4363-AE66-72DDD0057F75}" srcOrd="6" destOrd="0" presId="urn:microsoft.com/office/officeart/2011/layout/HexagonRadial"/>
    <dgm:cxn modelId="{60209E4F-34C0-4E41-A22B-091B75AF2FCA}" type="presParOf" srcId="{0AEF0468-2C3B-444A-BDA8-764C385D503E}" destId="{78D9D0B7-C9F0-4B43-BB08-8F87C3F3F49F}" srcOrd="7" destOrd="0" presId="urn:microsoft.com/office/officeart/2011/layout/HexagonRadial"/>
    <dgm:cxn modelId="{F8F18C93-E64F-449D-B446-15F2866BA922}" type="presParOf" srcId="{78D9D0B7-C9F0-4B43-BB08-8F87C3F3F49F}" destId="{8A6AA03D-13AA-4EAE-BBA7-0C185C84BE68}" srcOrd="0" destOrd="0" presId="urn:microsoft.com/office/officeart/2011/layout/HexagonRadial"/>
    <dgm:cxn modelId="{AD04720C-4A2A-4A8D-9B5E-EC9190790217}" type="presParOf" srcId="{0AEF0468-2C3B-444A-BDA8-764C385D503E}" destId="{E35E41E2-D337-4F00-8082-7700CAEB5286}" srcOrd="8" destOrd="0" presId="urn:microsoft.com/office/officeart/2011/layout/HexagonRadial"/>
    <dgm:cxn modelId="{3918605E-E16B-4A87-84E8-555F5285E675}" type="presParOf" srcId="{0AEF0468-2C3B-444A-BDA8-764C385D503E}" destId="{4539D7AF-23CA-4848-9ADF-366B5C4AC4E1}" srcOrd="9" destOrd="0" presId="urn:microsoft.com/office/officeart/2011/layout/HexagonRadial"/>
    <dgm:cxn modelId="{7D5D7148-E891-4300-9697-993E108F8A5B}" type="presParOf" srcId="{4539D7AF-23CA-4848-9ADF-366B5C4AC4E1}" destId="{B2C8444E-A71C-4BD6-AD0B-BAE76F08FD32}" srcOrd="0" destOrd="0" presId="urn:microsoft.com/office/officeart/2011/layout/HexagonRadial"/>
    <dgm:cxn modelId="{B453D0AB-6F5F-4999-BA2D-EF1BD622A90A}" type="presParOf" srcId="{0AEF0468-2C3B-444A-BDA8-764C385D503E}" destId="{6B18D18B-81AC-4E21-9139-5530D5294B37}" srcOrd="10" destOrd="0" presId="urn:microsoft.com/office/officeart/2011/layout/HexagonRadial"/>
    <dgm:cxn modelId="{8F8C7030-E338-4822-9ACB-78EF0C9F6B3C}" type="presParOf" srcId="{0AEF0468-2C3B-444A-BDA8-764C385D503E}" destId="{B576D057-D763-4B27-B60B-E4163E7170E8}" srcOrd="11" destOrd="0" presId="urn:microsoft.com/office/officeart/2011/layout/HexagonRadial"/>
    <dgm:cxn modelId="{A9331A2D-2F43-472D-B35B-701D2359E0E1}" type="presParOf" srcId="{B576D057-D763-4B27-B60B-E4163E7170E8}" destId="{27977E96-FEC3-48F9-BB7B-2930773DFE4D}" srcOrd="0" destOrd="0" presId="urn:microsoft.com/office/officeart/2011/layout/HexagonRadial"/>
    <dgm:cxn modelId="{6B05D958-B3FC-431D-93BA-428798B8F1AA}" type="presParOf" srcId="{0AEF0468-2C3B-444A-BDA8-764C385D503E}" destId="{BE328A05-871B-48B3-A2A3-1013CF5CF3D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531AE-2F16-4CE5-AB4D-72ADEA4C633A}">
      <dsp:nvSpPr>
        <dsp:cNvPr id="0" name=""/>
        <dsp:cNvSpPr/>
      </dsp:nvSpPr>
      <dsp:spPr>
        <a:xfrm>
          <a:off x="559" y="0"/>
          <a:ext cx="2408715" cy="1850810"/>
        </a:xfrm>
        <a:prstGeom prst="roundRect">
          <a:avLst>
            <a:gd name="adj" fmla="val 5000"/>
          </a:avLst>
        </a:prstGeom>
        <a:solidFill>
          <a:srgbClr val="6496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latin typeface="Calibri" panose="020F0502020204030204" pitchFamily="34" charset="0"/>
            </a:rPr>
            <a:t>PACKAGE</a:t>
          </a:r>
        </a:p>
      </dsp:txBody>
      <dsp:txXfrm rot="16200000">
        <a:off x="-517400" y="517960"/>
        <a:ext cx="1517664" cy="481743"/>
      </dsp:txXfrm>
    </dsp:sp>
    <dsp:sp modelId="{708D41A4-D21C-4F3C-AF6F-87D103EC8682}">
      <dsp:nvSpPr>
        <dsp:cNvPr id="0" name=""/>
        <dsp:cNvSpPr/>
      </dsp:nvSpPr>
      <dsp:spPr>
        <a:xfrm>
          <a:off x="482302" y="0"/>
          <a:ext cx="1794493" cy="185081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150 MIL ; 300 MIL SOIC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150 MIL QSOP ; VSOP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173 MIL TSSOP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300 MIL SSOP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150 MIL MILLIPAQ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300 MIL PDIP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225 MIL SIP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b="1" kern="1200" dirty="0">
            <a:latin typeface="Calibri" panose="020F0502020204030204" pitchFamily="34" charset="0"/>
          </a:endParaRPr>
        </a:p>
      </dsp:txBody>
      <dsp:txXfrm>
        <a:off x="482302" y="0"/>
        <a:ext cx="1794493" cy="1850810"/>
      </dsp:txXfrm>
    </dsp:sp>
    <dsp:sp modelId="{F5D2A12C-F7FD-4A4B-A334-11093E0571E5}">
      <dsp:nvSpPr>
        <dsp:cNvPr id="0" name=""/>
        <dsp:cNvSpPr/>
      </dsp:nvSpPr>
      <dsp:spPr>
        <a:xfrm>
          <a:off x="2508273" y="0"/>
          <a:ext cx="2408715" cy="1850810"/>
        </a:xfrm>
        <a:prstGeom prst="roundRect">
          <a:avLst>
            <a:gd name="adj" fmla="val 5000"/>
          </a:avLst>
        </a:prstGeom>
        <a:solidFill>
          <a:srgbClr val="324B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latin typeface="Calibri" panose="020F0502020204030204" pitchFamily="34" charset="0"/>
            </a:rPr>
            <a:t>LEAD COUNT</a:t>
          </a:r>
        </a:p>
      </dsp:txBody>
      <dsp:txXfrm rot="16200000">
        <a:off x="1990313" y="517960"/>
        <a:ext cx="1517664" cy="481743"/>
      </dsp:txXfrm>
    </dsp:sp>
    <dsp:sp modelId="{AA2CB04C-414F-41EE-9975-24D00C34CA25}">
      <dsp:nvSpPr>
        <dsp:cNvPr id="0" name=""/>
        <dsp:cNvSpPr/>
      </dsp:nvSpPr>
      <dsp:spPr>
        <a:xfrm rot="5400000">
          <a:off x="2369659" y="1405595"/>
          <a:ext cx="271928" cy="3613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0B88B-424C-4050-9EF0-F0E76B2DEFA4}">
      <dsp:nvSpPr>
        <dsp:cNvPr id="0" name=""/>
        <dsp:cNvSpPr/>
      </dsp:nvSpPr>
      <dsp:spPr>
        <a:xfrm>
          <a:off x="2990016" y="0"/>
          <a:ext cx="1794493" cy="185081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7/8/14/16; 16/20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16/20/24/28; 40/48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8/20/24/38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48/56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80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8/14/16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8</a:t>
          </a:r>
        </a:p>
      </dsp:txBody>
      <dsp:txXfrm>
        <a:off x="2990016" y="0"/>
        <a:ext cx="1794493" cy="1850810"/>
      </dsp:txXfrm>
    </dsp:sp>
    <dsp:sp modelId="{43F04EB4-8696-460E-9750-EB9A3C27BDA6}">
      <dsp:nvSpPr>
        <dsp:cNvPr id="0" name=""/>
        <dsp:cNvSpPr/>
      </dsp:nvSpPr>
      <dsp:spPr>
        <a:xfrm>
          <a:off x="4987155" y="0"/>
          <a:ext cx="2408715" cy="1850810"/>
        </a:xfrm>
        <a:prstGeom prst="roundRect">
          <a:avLst>
            <a:gd name="adj" fmla="val 5000"/>
          </a:avLst>
        </a:prstGeom>
        <a:solidFill>
          <a:srgbClr val="644B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dirty="0">
              <a:latin typeface="Calibri" panose="020F0502020204030204" pitchFamily="34" charset="0"/>
            </a:rPr>
            <a:t>JEDEC  STANDARD</a:t>
          </a:r>
        </a:p>
      </dsp:txBody>
      <dsp:txXfrm rot="16200000">
        <a:off x="4469194" y="517960"/>
        <a:ext cx="1517664" cy="481743"/>
      </dsp:txXfrm>
    </dsp:sp>
    <dsp:sp modelId="{143DFEB8-F886-4BED-8CBB-953594F2E23F}">
      <dsp:nvSpPr>
        <dsp:cNvPr id="0" name=""/>
        <dsp:cNvSpPr/>
      </dsp:nvSpPr>
      <dsp:spPr>
        <a:xfrm rot="5400000">
          <a:off x="4862680" y="1405595"/>
          <a:ext cx="271928" cy="3613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42892"/>
              <a:satOff val="20210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D31E4-632E-4333-BEBA-229FBAF82D15}">
      <dsp:nvSpPr>
        <dsp:cNvPr id="0" name=""/>
        <dsp:cNvSpPr/>
      </dsp:nvSpPr>
      <dsp:spPr>
        <a:xfrm>
          <a:off x="5468898" y="0"/>
          <a:ext cx="1794493" cy="185081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MS-012 ; MS-013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MS-137 ;  MS-154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MO-153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MO-118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MO-154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MS-001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>
              <a:latin typeface="Calibri" panose="020F0502020204030204" pitchFamily="34" charset="0"/>
            </a:rPr>
            <a:t>NA</a:t>
          </a:r>
        </a:p>
      </dsp:txBody>
      <dsp:txXfrm>
        <a:off x="5468898" y="0"/>
        <a:ext cx="1794493" cy="1850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C9998-AE1C-4E04-AF56-28ED699B61BB}">
      <dsp:nvSpPr>
        <dsp:cNvPr id="0" name=""/>
        <dsp:cNvSpPr/>
      </dsp:nvSpPr>
      <dsp:spPr>
        <a:xfrm>
          <a:off x="3134346" y="1690972"/>
          <a:ext cx="2149299" cy="18592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PLLs &amp; VCOs</a:t>
          </a:r>
        </a:p>
      </dsp:txBody>
      <dsp:txXfrm>
        <a:off x="3490515" y="1999072"/>
        <a:ext cx="1436961" cy="1243030"/>
      </dsp:txXfrm>
    </dsp:sp>
    <dsp:sp modelId="{DACA4EC8-85D6-41ED-8A1E-848F7A2C59AB}">
      <dsp:nvSpPr>
        <dsp:cNvPr id="0" name=""/>
        <dsp:cNvSpPr/>
      </dsp:nvSpPr>
      <dsp:spPr>
        <a:xfrm>
          <a:off x="4480220" y="801455"/>
          <a:ext cx="810924" cy="69871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6C84550-6F41-4147-8421-7FA6916191D1}">
      <dsp:nvSpPr>
        <dsp:cNvPr id="0" name=""/>
        <dsp:cNvSpPr/>
      </dsp:nvSpPr>
      <dsp:spPr>
        <a:xfrm>
          <a:off x="3332327" y="0"/>
          <a:ext cx="1761335" cy="15237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Logic</a:t>
          </a:r>
        </a:p>
      </dsp:txBody>
      <dsp:txXfrm>
        <a:off x="3624218" y="252520"/>
        <a:ext cx="1177553" cy="1018722"/>
      </dsp:txXfrm>
    </dsp:sp>
    <dsp:sp modelId="{4E39C45F-EF07-4975-BAC4-562119190867}">
      <dsp:nvSpPr>
        <dsp:cNvPr id="0" name=""/>
        <dsp:cNvSpPr/>
      </dsp:nvSpPr>
      <dsp:spPr>
        <a:xfrm>
          <a:off x="5426632" y="2107687"/>
          <a:ext cx="810924" cy="69871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D010F6-3759-4BEE-B10A-7BC842C7A863}">
      <dsp:nvSpPr>
        <dsp:cNvPr id="0" name=""/>
        <dsp:cNvSpPr/>
      </dsp:nvSpPr>
      <dsp:spPr>
        <a:xfrm>
          <a:off x="4947677" y="937215"/>
          <a:ext cx="1761335" cy="15237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Power Products</a:t>
          </a:r>
        </a:p>
      </dsp:txBody>
      <dsp:txXfrm>
        <a:off x="5239568" y="1189735"/>
        <a:ext cx="1177553" cy="1018722"/>
      </dsp:txXfrm>
    </dsp:sp>
    <dsp:sp modelId="{8A6AA03D-13AA-4EAE-BBA7-0C185C84BE68}">
      <dsp:nvSpPr>
        <dsp:cNvPr id="0" name=""/>
        <dsp:cNvSpPr/>
      </dsp:nvSpPr>
      <dsp:spPr>
        <a:xfrm>
          <a:off x="4769193" y="3582177"/>
          <a:ext cx="810924" cy="69871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7655AB-9F2B-4363-AE66-72DDD0057F75}">
      <dsp:nvSpPr>
        <dsp:cNvPr id="0" name=""/>
        <dsp:cNvSpPr/>
      </dsp:nvSpPr>
      <dsp:spPr>
        <a:xfrm>
          <a:off x="4947677" y="2779673"/>
          <a:ext cx="1761335" cy="15237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Clock Buffers</a:t>
          </a:r>
        </a:p>
      </dsp:txBody>
      <dsp:txXfrm>
        <a:off x="5239568" y="3032193"/>
        <a:ext cx="1177553" cy="1018722"/>
      </dsp:txXfrm>
    </dsp:sp>
    <dsp:sp modelId="{B2C8444E-A71C-4BD6-AD0B-BAE76F08FD32}">
      <dsp:nvSpPr>
        <dsp:cNvPr id="0" name=""/>
        <dsp:cNvSpPr/>
      </dsp:nvSpPr>
      <dsp:spPr>
        <a:xfrm>
          <a:off x="3138345" y="3735235"/>
          <a:ext cx="810924" cy="69871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5E41E2-D337-4F00-8082-7700CAEB5286}">
      <dsp:nvSpPr>
        <dsp:cNvPr id="0" name=""/>
        <dsp:cNvSpPr/>
      </dsp:nvSpPr>
      <dsp:spPr>
        <a:xfrm>
          <a:off x="3332327" y="3717937"/>
          <a:ext cx="1761335" cy="15237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Industrial Analog</a:t>
          </a:r>
        </a:p>
      </dsp:txBody>
      <dsp:txXfrm>
        <a:off x="3624218" y="3970457"/>
        <a:ext cx="1177553" cy="1018722"/>
      </dsp:txXfrm>
    </dsp:sp>
    <dsp:sp modelId="{27977E96-FEC3-48F9-BB7B-2930773DFE4D}">
      <dsp:nvSpPr>
        <dsp:cNvPr id="0" name=""/>
        <dsp:cNvSpPr/>
      </dsp:nvSpPr>
      <dsp:spPr>
        <a:xfrm>
          <a:off x="2176435" y="2429527"/>
          <a:ext cx="810924" cy="69871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B18D18B-81AC-4E21-9139-5530D5294B37}">
      <dsp:nvSpPr>
        <dsp:cNvPr id="0" name=""/>
        <dsp:cNvSpPr/>
      </dsp:nvSpPr>
      <dsp:spPr>
        <a:xfrm>
          <a:off x="1709479" y="2780721"/>
          <a:ext cx="1761335" cy="15237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IPDs</a:t>
          </a:r>
        </a:p>
      </dsp:txBody>
      <dsp:txXfrm>
        <a:off x="2001370" y="3033241"/>
        <a:ext cx="1177553" cy="1018722"/>
      </dsp:txXfrm>
    </dsp:sp>
    <dsp:sp modelId="{BE328A05-871B-48B3-A2A3-1013CF5CF3D3}">
      <dsp:nvSpPr>
        <dsp:cNvPr id="0" name=""/>
        <dsp:cNvSpPr/>
      </dsp:nvSpPr>
      <dsp:spPr>
        <a:xfrm>
          <a:off x="1709479" y="935119"/>
          <a:ext cx="1761335" cy="15237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/>
            <a:t>Clock Drivers</a:t>
          </a:r>
        </a:p>
      </dsp:txBody>
      <dsp:txXfrm>
        <a:off x="2001370" y="1187639"/>
        <a:ext cx="1177553" cy="1018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4B88-8138-4B27-B746-77B21F59FF8B}" type="datetimeFigureOut">
              <a:rPr lang="en-IN" smtClean="0"/>
              <a:pPr/>
              <a:t>06-01-2024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2B18-5F2D-4F90-AA17-4B7E83D1B16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06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445-7312-47BA-8095-30530A4B4D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B1178-4CFB-4AFD-A0B0-62BA96FF81FD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482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 noGrp="1"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/>
          <a:lstStyle/>
          <a:p>
            <a:pPr algn="r"/>
            <a:fld id="{8A9A4160-7295-4075-83BA-1F2A3B823D1A}" type="datetime8">
              <a:rPr lang="en-US" sz="1300">
                <a:latin typeface="Times New Roman" pitchFamily="18" charset="0"/>
              </a:rPr>
              <a:pPr algn="r"/>
              <a:t>1/6/2024 1:07 PM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3731" name="Rectangle 6"/>
          <p:cNvSpPr txBox="1">
            <a:spLocks noGrp="1" noChangeArrowheads="1"/>
          </p:cNvSpPr>
          <p:nvPr/>
        </p:nvSpPr>
        <p:spPr bwMode="auto">
          <a:xfrm>
            <a:off x="2" y="9231154"/>
            <a:ext cx="6045200" cy="3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r>
              <a:rPr lang="en-US" sz="800" dirty="0">
                <a:latin typeface="Segoe"/>
              </a:rPr>
              <a:t>© 2006 Microsoft Corporation. All rights reserved.</a:t>
            </a:r>
          </a:p>
          <a:p>
            <a:pPr eaLnBrk="0" hangingPunct="0"/>
            <a:r>
              <a:rPr lang="en-US" sz="800" dirty="0">
                <a:latin typeface="Segoe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73732" name="Rectangle 7"/>
          <p:cNvSpPr txBox="1">
            <a:spLocks noGrp="1" noChangeArrowheads="1"/>
          </p:cNvSpPr>
          <p:nvPr/>
        </p:nvSpPr>
        <p:spPr bwMode="auto">
          <a:xfrm>
            <a:off x="5955456" y="9119474"/>
            <a:ext cx="135805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/>
            <a:fld id="{B14A0CEC-584B-4E6B-9AC9-FDB9CCD386F2}" type="slidenum">
              <a:rPr lang="en-US" sz="1300">
                <a:latin typeface="Times New Roman" pitchFamily="18" charset="0"/>
              </a:rPr>
              <a:pPr algn="r"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3733" name="Rectangle 3"/>
          <p:cNvSpPr txBox="1">
            <a:spLocks noGrp="1"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/>
          <a:lstStyle/>
          <a:p>
            <a:pPr algn="r"/>
            <a:fld id="{E453B9BA-F821-41F7-AFA3-64F7E2D9DACA}" type="datetime8">
              <a:rPr lang="en-US" sz="1300">
                <a:latin typeface="Times New Roman" pitchFamily="18" charset="0"/>
              </a:rPr>
              <a:pPr algn="r"/>
              <a:t>1/6/2024 1:07 PM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3734" name="Rectangle 6"/>
          <p:cNvSpPr txBox="1">
            <a:spLocks noGrp="1" noChangeArrowheads="1"/>
          </p:cNvSpPr>
          <p:nvPr/>
        </p:nvSpPr>
        <p:spPr bwMode="auto">
          <a:xfrm>
            <a:off x="2" y="9231154"/>
            <a:ext cx="6045200" cy="3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r>
              <a:rPr lang="en-US" sz="800" dirty="0">
                <a:latin typeface="Segoe"/>
              </a:rPr>
              <a:t>© 2006 Microsoft Corporation. All rights reserved.</a:t>
            </a:r>
          </a:p>
          <a:p>
            <a:pPr eaLnBrk="0" hangingPunct="0"/>
            <a:r>
              <a:rPr lang="en-US" sz="800" dirty="0">
                <a:latin typeface="Segoe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73735" name="Rectangle 7"/>
          <p:cNvSpPr txBox="1">
            <a:spLocks noGrp="1" noChangeArrowheads="1"/>
          </p:cNvSpPr>
          <p:nvPr/>
        </p:nvSpPr>
        <p:spPr bwMode="auto">
          <a:xfrm>
            <a:off x="5955456" y="9119474"/>
            <a:ext cx="135805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/>
            <a:fld id="{367FCAA9-3A7C-4FAD-B44A-1593E6E29DDC}" type="slidenum">
              <a:rPr lang="en-US" sz="1300">
                <a:latin typeface="Times New Roman" pitchFamily="18" charset="0"/>
              </a:rPr>
              <a:pPr algn="r"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37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1619-A295-4CB3-9D3E-7A72F3175021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176" y="6356352"/>
            <a:ext cx="2063623" cy="365125"/>
          </a:xfrm>
        </p:spPr>
        <p:txBody>
          <a:bodyPr/>
          <a:lstStyle/>
          <a:p>
            <a:fld id="{1345C776-057C-4FB6-A1D7-95528F3E9EF6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9792" y="6356352"/>
            <a:ext cx="73700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12" y="1935480"/>
            <a:ext cx="7959687" cy="4389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12" y="704088"/>
            <a:ext cx="7959687" cy="606919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7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E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645-897A-4478-9A64-C4D7B90EF50B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"Defining the future through partnerships"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44559" y="1839435"/>
            <a:ext cx="2881423" cy="4688957"/>
          </a:xfrm>
          <a:prstGeom prst="roundRect">
            <a:avLst/>
          </a:prstGeom>
          <a:gradFill flip="none" rotWithShape="1">
            <a:gsLst>
              <a:gs pos="27000">
                <a:schemeClr val="bg1"/>
              </a:gs>
              <a:gs pos="52500">
                <a:schemeClr val="tx2">
                  <a:lumMod val="60000"/>
                  <a:lumOff val="40000"/>
                </a:schemeClr>
              </a:gs>
              <a:gs pos="42498">
                <a:schemeClr val="tx2">
                  <a:lumMod val="60000"/>
                  <a:lumOff val="40000"/>
                </a:schemeClr>
              </a:gs>
              <a:gs pos="48000">
                <a:schemeClr val="accent2">
                  <a:lumMod val="75000"/>
                </a:schemeClr>
              </a:gs>
              <a:gs pos="64000">
                <a:schemeClr val="bg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" name="Picture 9" descr="Master F1aa copy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3" t="10730" r="9520" b="43767"/>
          <a:stretch>
            <a:fillRect/>
          </a:stretch>
        </p:blipFill>
        <p:spPr bwMode="auto">
          <a:xfrm>
            <a:off x="297724" y="1860701"/>
            <a:ext cx="1153056" cy="59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0" descr="SPEL copy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15483" r="8023" b="20517"/>
          <a:stretch>
            <a:fillRect/>
          </a:stretch>
        </p:blipFill>
        <p:spPr bwMode="auto">
          <a:xfrm>
            <a:off x="1408247" y="6087105"/>
            <a:ext cx="1271157" cy="3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30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 rot="16200000">
            <a:off x="-2978384" y="2947104"/>
            <a:ext cx="6872941" cy="978728"/>
            <a:chOff x="0" y="-21658"/>
            <a:chExt cx="12240731" cy="1923579"/>
          </a:xfrm>
        </p:grpSpPr>
        <p:sp>
          <p:nvSpPr>
            <p:cNvPr id="17" name="Rectangle 16"/>
            <p:cNvSpPr/>
            <p:nvPr/>
          </p:nvSpPr>
          <p:spPr>
            <a:xfrm>
              <a:off x="31634" y="0"/>
              <a:ext cx="12188952" cy="1901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35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 dirty="0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350" dirty="0"/>
                </a:p>
              </p:txBody>
            </p:sp>
          </p:grpSp>
        </p:grpSp>
      </p:grpSp>
      <p:grpSp>
        <p:nvGrpSpPr>
          <p:cNvPr id="27" name="Group 26"/>
          <p:cNvGrpSpPr/>
          <p:nvPr userDrawn="1"/>
        </p:nvGrpSpPr>
        <p:grpSpPr>
          <a:xfrm rot="10800000">
            <a:off x="-23848" y="6301648"/>
            <a:ext cx="9180548" cy="563450"/>
            <a:chOff x="-25356" y="-7144"/>
            <a:chExt cx="12240731" cy="1041400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-12700" y="-7144"/>
              <a:ext cx="1221740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sz="135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842000" y="-7144"/>
              <a:ext cx="63500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sz="135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5356" y="202408"/>
              <a:ext cx="12240731" cy="649224"/>
              <a:chOff x="-19045" y="216550"/>
              <a:chExt cx="9180548" cy="649224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350" dirty="0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350" dirty="0"/>
              </a:p>
            </p:txBody>
          </p: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A51C1619-A295-4CB3-9D3E-7A72F3175021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26" name="Footer Placeholder 1"/>
          <p:cNvSpPr txBox="1">
            <a:spLocks/>
          </p:cNvSpPr>
          <p:nvPr userDrawn="1"/>
        </p:nvSpPr>
        <p:spPr>
          <a:xfrm>
            <a:off x="4771977" y="6583947"/>
            <a:ext cx="5082055" cy="163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Future Through Partnerships</a:t>
            </a:r>
            <a:endParaRPr lang="en-US" sz="1400" b="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4F6BC-653C-B09E-4379-5B93FB19211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19893" r="13805" b="37424"/>
          <a:stretch>
            <a:fillRect/>
          </a:stretch>
        </p:blipFill>
        <p:spPr bwMode="auto">
          <a:xfrm>
            <a:off x="504027" y="-194502"/>
            <a:ext cx="1876425" cy="81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A55A4-1218-524E-7247-D66A289DDF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7"/>
          <a:stretch>
            <a:fillRect/>
          </a:stretch>
        </p:blipFill>
        <p:spPr bwMode="auto">
          <a:xfrm>
            <a:off x="7602274" y="154345"/>
            <a:ext cx="1193165" cy="41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4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wmf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jpeg"/><Relationship Id="rId18" Type="http://schemas.openxmlformats.org/officeDocument/2006/relationships/image" Target="../media/image51.jpeg"/><Relationship Id="rId26" Type="http://schemas.openxmlformats.org/officeDocument/2006/relationships/image" Target="../media/image59.png"/><Relationship Id="rId39" Type="http://schemas.openxmlformats.org/officeDocument/2006/relationships/image" Target="../media/image72.jpg"/><Relationship Id="rId21" Type="http://schemas.openxmlformats.org/officeDocument/2006/relationships/image" Target="../media/image54.gif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6" Type="http://schemas.openxmlformats.org/officeDocument/2006/relationships/hyperlink" Target="http://www.militaryaerospace.com/articles/2014/10/te-american-acquisition.html" TargetMode="External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57.jpe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" Type="http://schemas.openxmlformats.org/officeDocument/2006/relationships/image" Target="../media/image41.png"/><Relationship Id="rId15" Type="http://schemas.openxmlformats.org/officeDocument/2006/relationships/image" Target="../media/image49.jpe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jpg"/><Relationship Id="rId10" Type="http://schemas.openxmlformats.org/officeDocument/2006/relationships/image" Target="../media/image45.png"/><Relationship Id="rId19" Type="http://schemas.openxmlformats.org/officeDocument/2006/relationships/image" Target="../media/image52.png"/><Relationship Id="rId31" Type="http://schemas.openxmlformats.org/officeDocument/2006/relationships/image" Target="../media/image64.jpg"/><Relationship Id="rId44" Type="http://schemas.openxmlformats.org/officeDocument/2006/relationships/image" Target="../media/image77.png"/><Relationship Id="rId4" Type="http://schemas.openxmlformats.org/officeDocument/2006/relationships/image" Target="../media/image40.gif"/><Relationship Id="rId9" Type="http://schemas.openxmlformats.org/officeDocument/2006/relationships/hyperlink" Target="http://www.holtic.com/" TargetMode="External"/><Relationship Id="rId14" Type="http://schemas.openxmlformats.org/officeDocument/2006/relationships/hyperlink" Target="http://www.meticom.com/" TargetMode="External"/><Relationship Id="rId22" Type="http://schemas.openxmlformats.org/officeDocument/2006/relationships/image" Target="../media/image55.jpe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8" Type="http://schemas.openxmlformats.org/officeDocument/2006/relationships/image" Target="../media/image44.png"/><Relationship Id="rId3" Type="http://schemas.openxmlformats.org/officeDocument/2006/relationships/hyperlink" Target="http://www.vishay.com/" TargetMode="External"/><Relationship Id="rId12" Type="http://schemas.openxmlformats.org/officeDocument/2006/relationships/image" Target="../media/image47.png"/><Relationship Id="rId17" Type="http://schemas.openxmlformats.org/officeDocument/2006/relationships/image" Target="../media/image50.jpe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20" Type="http://schemas.openxmlformats.org/officeDocument/2006/relationships/image" Target="../media/image53.jpeg"/><Relationship Id="rId41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51.jpeg"/><Relationship Id="rId18" Type="http://schemas.openxmlformats.org/officeDocument/2006/relationships/image" Target="../media/image86.jpe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4.jpeg"/><Relationship Id="rId17" Type="http://schemas.openxmlformats.org/officeDocument/2006/relationships/image" Target="../media/image45.png"/><Relationship Id="rId2" Type="http://schemas.openxmlformats.org/officeDocument/2006/relationships/hyperlink" Target="http://www.google.co.in/url?sa=i&amp;rct=j&amp;q=sony&amp;source=images&amp;cd=&amp;cad=rja&amp;docid=EJAA6exDksRv_M&amp;tbnid=r0taLRrSD6PhFM:&amp;ved=0CAUQjRw&amp;url=http://blogs.sonymobile.com/press-resources/&amp;ei=taVbUd-EKI6zrAfzw4GgBA&amp;psig=AFQjCNGwi3X94WFF1MbJeMHM4U3XEaaVsw&amp;ust=1365047073693184" TargetMode="External"/><Relationship Id="rId16" Type="http://schemas.openxmlformats.org/officeDocument/2006/relationships/hyperlink" Target="http://www.holt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hyperlink" Target="http://www.google.co.in/imgres?q=idt&amp;um=1&amp;hl=en&amp;sa=N&amp;tbo=d&amp;biw=1366&amp;bih=674&amp;tbm=isch&amp;tbnid=MVuQO7rWiUWT8M:&amp;imgrefurl=http://www.ncomm.com/new_site/IDT/idt_drivers.htm&amp;docid=6lnqlyJ1C9soYM&amp;imgurl=http://www.ncomm.com/new_site/images/idt_logo_c.jpg&amp;w=1200&amp;h=600&amp;ei=OnsgUeGQNInUrQeuw4GoBg&amp;zoom=1&amp;ved=1t:3588,r:15,s:0,i:141&amp;iact=rc&amp;dur=1559&amp;sig=104375703950772084557&amp;page=1&amp;tbnh=154&amp;tbnw=289&amp;start=0&amp;ndsp=16&amp;tx=71&amp;ty=60" TargetMode="External"/><Relationship Id="rId5" Type="http://schemas.openxmlformats.org/officeDocument/2006/relationships/image" Target="../media/image81.png"/><Relationship Id="rId15" Type="http://schemas.openxmlformats.org/officeDocument/2006/relationships/image" Target="../media/image85.jpeg"/><Relationship Id="rId10" Type="http://schemas.openxmlformats.org/officeDocument/2006/relationships/image" Target="../media/image44.png"/><Relationship Id="rId4" Type="http://schemas.openxmlformats.org/officeDocument/2006/relationships/image" Target="../media/image80.png"/><Relationship Id="rId9" Type="http://schemas.openxmlformats.org/officeDocument/2006/relationships/image" Target="../media/image41.png"/><Relationship Id="rId14" Type="http://schemas.openxmlformats.org/officeDocument/2006/relationships/hyperlink" Target="http://www.baumer.com/us-en/company/group-profile/histor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937751"/>
              <a:ext cx="9144000" cy="5527443"/>
            </a:xfrm>
            <a:prstGeom prst="rect">
              <a:avLst/>
            </a:prstGeom>
            <a:solidFill>
              <a:schemeClr val="lt1">
                <a:alpha val="57000"/>
              </a:schemeClr>
            </a:solidFill>
          </p:spPr>
        </p:pic>
      </p:grpSp>
      <p:sp>
        <p:nvSpPr>
          <p:cNvPr id="18" name="TextBox 17"/>
          <p:cNvSpPr txBox="1"/>
          <p:nvPr/>
        </p:nvSpPr>
        <p:spPr>
          <a:xfrm>
            <a:off x="631065" y="3232597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32" y="6564781"/>
            <a:ext cx="165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 </a:t>
            </a:r>
            <a:r>
              <a:rPr lang="en-US" sz="1400" dirty="0" smtClean="0">
                <a:solidFill>
                  <a:srgbClr val="0000CC"/>
                </a:solidFill>
              </a:rPr>
              <a:t>Nov </a:t>
            </a:r>
            <a:r>
              <a:rPr lang="en-US" sz="1400" dirty="0">
                <a:solidFill>
                  <a:srgbClr val="0000CC"/>
                </a:solidFill>
              </a:rPr>
              <a:t>3</a:t>
            </a:r>
            <a:r>
              <a:rPr lang="en-US" sz="1400" dirty="0" smtClean="0">
                <a:solidFill>
                  <a:srgbClr val="0000CC"/>
                </a:solidFill>
              </a:rPr>
              <a:t>, </a:t>
            </a:r>
            <a:r>
              <a:rPr lang="en-US" sz="1400" dirty="0">
                <a:solidFill>
                  <a:srgbClr val="0000CC"/>
                </a:solidFill>
              </a:rPr>
              <a:t>2023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FE6EA-90BB-42A2-95E9-DFD8BF66B0F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9" t="19893" r="13804" b="37424"/>
          <a:stretch/>
        </p:blipFill>
        <p:spPr>
          <a:xfrm>
            <a:off x="193183" y="6401"/>
            <a:ext cx="1876425" cy="814070"/>
          </a:xfrm>
          <a:prstGeom prst="rect">
            <a:avLst/>
          </a:prstGeom>
        </p:spPr>
      </p:pic>
      <p:pic>
        <p:nvPicPr>
          <p:cNvPr id="15" name="Picture 2" descr="http://3d-micromac.com/wp-content/uploads/layerslider/Revised-Homepage-Slider/collage_MicroDice_backgro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586"/>
            <a:ext cx="9144000" cy="55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3183" y="2216934"/>
            <a:ext cx="876176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SPEL Semiconductor Limited </a:t>
            </a:r>
          </a:p>
          <a:p>
            <a:pPr algn="ctr"/>
            <a:r>
              <a:rPr lang="en-US" sz="2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Chennai , India</a:t>
            </a:r>
          </a:p>
          <a:p>
            <a:pPr algn="ctr"/>
            <a:endParaRPr lang="en-US" sz="5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Capabilities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EB77D-1AB4-EF33-D411-D4F6B4B0F4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7"/>
          <a:stretch>
            <a:fillRect/>
          </a:stretch>
        </p:blipFill>
        <p:spPr bwMode="auto">
          <a:xfrm>
            <a:off x="7602274" y="154345"/>
            <a:ext cx="1193165" cy="41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66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8484" y="84238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Test Capability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3863481"/>
              </p:ext>
            </p:extLst>
          </p:nvPr>
        </p:nvGraphicFramePr>
        <p:xfrm>
          <a:off x="725508" y="875764"/>
          <a:ext cx="8418492" cy="524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9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4870" y="9938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ATE &amp; Handlers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50569"/>
              </p:ext>
            </p:extLst>
          </p:nvPr>
        </p:nvGraphicFramePr>
        <p:xfrm>
          <a:off x="1121434" y="1328468"/>
          <a:ext cx="7435970" cy="458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Sl. #</a:t>
                      </a:r>
                      <a:endParaRPr lang="en-IN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Equipment</a:t>
                      </a:r>
                      <a:endParaRPr lang="en-IN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Manufacturer</a:t>
                      </a:r>
                      <a:endParaRPr lang="en-IN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Model</a:t>
                      </a:r>
                      <a:endParaRPr lang="en-IN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Testers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Teradyne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ETS364/ETS88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Credence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ASL1000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MCT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2010, 2020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91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Handlers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Micro Comp Tech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MCT 3608E, 5105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9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Micro Handling Corp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MH240, 245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Tesec Mapper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3270-IH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9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Multitest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8704, 9710 &amp; 9928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91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>
                          <a:effectLst/>
                        </a:rPr>
                        <a:t>SRM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u="none" strike="noStrike" dirty="0">
                          <a:effectLst/>
                        </a:rPr>
                        <a:t>XD248, XD244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5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952" y="8746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Reliability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08780"/>
              </p:ext>
            </p:extLst>
          </p:nvPr>
        </p:nvGraphicFramePr>
        <p:xfrm>
          <a:off x="707367" y="1047803"/>
          <a:ext cx="8052061" cy="4778395"/>
        </p:xfrm>
        <a:graphic>
          <a:graphicData uri="http://schemas.openxmlformats.org/drawingml/2006/table">
            <a:tbl>
              <a:tblPr firstRow="1" firstCol="1" bandRow="1"/>
              <a:tblGrid>
                <a:gridCol w="56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 #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Reliability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Test Specifications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Jedec Standard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Burn-in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125°C, 1000 Hrs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JESD22-A108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Unbiased Temperature &amp; Humidity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85°C, 85% RH, 1000 Hrs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JESD22-A101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Temperature Cycling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-65°C to 150°C, 500 cycles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JESD22-A104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 Temperature Storage Life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150°C, 1000 Hrs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JESD22-A103 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Unbiased HAST (UHAST)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130°C , 85% RH, 96 Hrs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JESD22-A118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Autoclave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 RH, 121°C, 96 Hrs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JESD22-A102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Preconditioning &amp; MSL Tests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JESD22-A113 &amp;     JESD-020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Drop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JESD22-B111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8" marR="66688" marT="9262" marB="0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952" y="7360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Reliability Equipment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2697"/>
              </p:ext>
            </p:extLst>
          </p:nvPr>
        </p:nvGraphicFramePr>
        <p:xfrm>
          <a:off x="724245" y="909431"/>
          <a:ext cx="4648873" cy="5439232"/>
        </p:xfrm>
        <a:graphic>
          <a:graphicData uri="http://schemas.openxmlformats.org/drawingml/2006/table">
            <a:tbl>
              <a:tblPr firstRow="1" bandRow="1"/>
              <a:tblGrid>
                <a:gridCol w="61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75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 #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Reliability Equipment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22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Burn-in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Blue-M, USA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8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Temperature &amp; Humidity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Blue-M, USA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4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Temperature Cycler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ESPEC, Japan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8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Dry Heat (Class 100) Oven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Lab line, USA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8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Hirayama, Japan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8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Autoclave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Hirayama, Japan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422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Solder Pot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HMP, USA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422">
                <a:tc>
                  <a:txBody>
                    <a:bodyPr/>
                    <a:lstStyle/>
                    <a:p>
                      <a:pPr marL="0" algn="ctr" rtl="0" eaLnBrk="0" fontAlgn="base" latinLnBrk="0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kumimoji="0" lang="en-SG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Reflow Oven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Heller,</a:t>
                      </a:r>
                      <a:r>
                        <a:rPr lang="en-US" sz="1600" kern="1200" baseline="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USA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422">
                <a:tc>
                  <a:txBody>
                    <a:bodyPr/>
                    <a:lstStyle/>
                    <a:p>
                      <a:pPr marL="0" algn="ctr" rtl="0" eaLnBrk="0" fontAlgn="base" latinLnBrk="0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kumimoji="0" lang="en-SG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Drop Test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Avex, USA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77" marR="90477" marT="45239" marB="45239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 descr="Blue M Burn-In Oven | | TPS">
            <a:extLst>
              <a:ext uri="{FF2B5EF4-FFF2-40B4-BE49-F238E27FC236}">
                <a16:creationId xmlns:a16="http://schemas.microsoft.com/office/drawing/2014/main" id="{5C95CBC7-1724-4594-83B5-18228C4A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19" y="1025291"/>
            <a:ext cx="20478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T Chambers｜PC-R8/R8D｜HIRAYAMA Manufacturing Corp.">
            <a:extLst>
              <a:ext uri="{FF2B5EF4-FFF2-40B4-BE49-F238E27FC236}">
                <a16:creationId xmlns:a16="http://schemas.microsoft.com/office/drawing/2014/main" id="{95E9B60E-3C4C-4FEF-856E-F3B5DCBF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90" y="3195587"/>
            <a:ext cx="2112315" cy="31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905" y="11195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FA Equipment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50555"/>
              </p:ext>
            </p:extLst>
          </p:nvPr>
        </p:nvGraphicFramePr>
        <p:xfrm>
          <a:off x="1708030" y="1260680"/>
          <a:ext cx="5434641" cy="4260226"/>
        </p:xfrm>
        <a:graphic>
          <a:graphicData uri="http://schemas.openxmlformats.org/drawingml/2006/table">
            <a:tbl>
              <a:tblPr firstRow="1" bandRow="1"/>
              <a:tblGrid>
                <a:gridCol w="80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722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Sl #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Equipment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6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LCR Meter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HP, USA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4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Data Acquisition Unit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HP, USA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8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RF MUX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HP, USA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03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 Channel MUX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HP, USA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4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V/I Source Meter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Keithley, USA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4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Oscilloscope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Keithley, USA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701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Pulse Generator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HP, Singapore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330" marR="89330" marT="44665" marB="44665"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112"/>
            <a:ext cx="9144000" cy="1277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729" r="11624" b="7167"/>
          <a:stretch/>
        </p:blipFill>
        <p:spPr>
          <a:xfrm>
            <a:off x="0" y="0"/>
            <a:ext cx="9144001" cy="5595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2167" r="9876"/>
          <a:stretch/>
        </p:blipFill>
        <p:spPr>
          <a:xfrm>
            <a:off x="6522018" y="3429000"/>
            <a:ext cx="2621982" cy="222151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54333" r="3334" b="11667"/>
          <a:stretch/>
        </p:blipFill>
        <p:spPr>
          <a:xfrm>
            <a:off x="2743200" y="3200400"/>
            <a:ext cx="3048000" cy="248716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 descr="D:\Working files\Photos\Sep2011\1\DSC000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22666" r="10626" b="23667"/>
          <a:stretch/>
        </p:blipFill>
        <p:spPr bwMode="auto">
          <a:xfrm>
            <a:off x="1215887" y="0"/>
            <a:ext cx="6708913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08189" y="3310977"/>
            <a:ext cx="47077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dirty="0">
                <a:solidFill>
                  <a:schemeClr val="tx2"/>
                </a:solidFill>
                <a:latin typeface="Arial" charset="0"/>
              </a:rPr>
              <a:t>Site Area 		362.854 K Sq Ft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  <a:latin typeface="Arial" charset="0"/>
              </a:rPr>
              <a:t>Built Up Area 		  92,191 Sq Ft</a:t>
            </a:r>
          </a:p>
          <a:p>
            <a:pPr algn="l"/>
            <a:endParaRPr lang="en-US" sz="1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Picture 2" descr="C:\Users\Kathiravan\AppData\Local\Microsoft\Windows\Temporary Internet Files\Content.Outlook\01DO47PE\Multi di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3104" r="15429" b="11347"/>
          <a:stretch/>
        </p:blipFill>
        <p:spPr bwMode="auto">
          <a:xfrm flipH="1">
            <a:off x="0" y="3657600"/>
            <a:ext cx="2321482" cy="174366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9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2131046" y="150844"/>
            <a:ext cx="5273749" cy="623248"/>
          </a:xfrm>
        </p:spPr>
        <p:txBody>
          <a:bodyPr wrap="square" lIns="91440" rIns="91440" anchorCtr="0">
            <a:spAutoFit/>
          </a:bodyPr>
          <a:lstStyle/>
          <a:p>
            <a:pPr algn="ctr" eaLnBrk="1" hangingPunct="1">
              <a:defRPr/>
            </a:pPr>
            <a:r>
              <a:rPr lang="en-US" b="0" dirty="0">
                <a:effectLst/>
                <a:latin typeface="+mn-lt"/>
                <a:cs typeface="Andalus" pitchFamily="18" charset="-78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Package Roadmap </a:t>
            </a:r>
          </a:p>
        </p:txBody>
      </p:sp>
      <p:sp>
        <p:nvSpPr>
          <p:cNvPr id="4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 dirty="0"/>
              <a:t>27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1217" y="2003301"/>
            <a:ext cx="8141644" cy="3123840"/>
            <a:chOff x="721217" y="2003301"/>
            <a:chExt cx="8141644" cy="3123840"/>
          </a:xfrm>
        </p:grpSpPr>
        <p:sp>
          <p:nvSpPr>
            <p:cNvPr id="14" name="Freeform 13"/>
            <p:cNvSpPr/>
            <p:nvPr/>
          </p:nvSpPr>
          <p:spPr>
            <a:xfrm>
              <a:off x="721217" y="3706253"/>
              <a:ext cx="902845" cy="1420888"/>
            </a:xfrm>
            <a:custGeom>
              <a:avLst/>
              <a:gdLst>
                <a:gd name="connsiteX0" fmla="*/ 0 w 1420887"/>
                <a:gd name="connsiteY0" fmla="*/ 0 h 994620"/>
                <a:gd name="connsiteX1" fmla="*/ 923577 w 1420887"/>
                <a:gd name="connsiteY1" fmla="*/ 0 h 994620"/>
                <a:gd name="connsiteX2" fmla="*/ 1420887 w 1420887"/>
                <a:gd name="connsiteY2" fmla="*/ 497310 h 994620"/>
                <a:gd name="connsiteX3" fmla="*/ 923577 w 1420887"/>
                <a:gd name="connsiteY3" fmla="*/ 994620 h 994620"/>
                <a:gd name="connsiteX4" fmla="*/ 0 w 1420887"/>
                <a:gd name="connsiteY4" fmla="*/ 994620 h 994620"/>
                <a:gd name="connsiteX5" fmla="*/ 497310 w 1420887"/>
                <a:gd name="connsiteY5" fmla="*/ 497310 h 994620"/>
                <a:gd name="connsiteX6" fmla="*/ 0 w 1420887"/>
                <a:gd name="connsiteY6" fmla="*/ 0 h 9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887" h="994620">
                  <a:moveTo>
                    <a:pt x="1420886" y="0"/>
                  </a:moveTo>
                  <a:lnTo>
                    <a:pt x="1420886" y="646503"/>
                  </a:lnTo>
                  <a:lnTo>
                    <a:pt x="710444" y="994620"/>
                  </a:lnTo>
                  <a:lnTo>
                    <a:pt x="1" y="646503"/>
                  </a:lnTo>
                  <a:lnTo>
                    <a:pt x="1" y="0"/>
                  </a:lnTo>
                  <a:lnTo>
                    <a:pt x="710444" y="348117"/>
                  </a:lnTo>
                  <a:lnTo>
                    <a:pt x="1420886" y="0"/>
                  </a:lnTo>
                  <a:close/>
                </a:path>
              </a:pathLst>
            </a:custGeom>
            <a:solidFill>
              <a:srgbClr val="481F15"/>
            </a:solidFill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504295" rIns="6985" bIns="50429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kern="12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kern="12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/>
                <a:t>Existing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20258" y="3830168"/>
              <a:ext cx="6942603" cy="1194221"/>
              <a:chOff x="1223220" y="5360914"/>
              <a:chExt cx="7692179" cy="1194221"/>
            </a:xfrm>
          </p:grpSpPr>
          <p:sp>
            <p:nvSpPr>
              <p:cNvPr id="29" name="Round Same Side Corner Rectangle 28"/>
              <p:cNvSpPr/>
              <p:nvPr/>
            </p:nvSpPr>
            <p:spPr>
              <a:xfrm rot="5400000">
                <a:off x="4607522" y="1976612"/>
                <a:ext cx="923576" cy="7692179"/>
              </a:xfrm>
              <a:prstGeom prst="round2SameRect">
                <a:avLst/>
              </a:prstGeom>
              <a:solidFill>
                <a:srgbClr val="481F15">
                  <a:alpha val="90000"/>
                </a:srgbClr>
              </a:solidFill>
              <a:ln>
                <a:noFill/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extrusionH="190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0" name="Group 29"/>
              <p:cNvGrpSpPr/>
              <p:nvPr/>
            </p:nvGrpSpPr>
            <p:grpSpPr>
              <a:xfrm>
                <a:off x="1411359" y="5498899"/>
                <a:ext cx="7222236" cy="1056236"/>
                <a:chOff x="1400108" y="4891234"/>
                <a:chExt cx="7222236" cy="1056236"/>
              </a:xfrm>
            </p:grpSpPr>
            <p:pic>
              <p:nvPicPr>
                <p:cNvPr id="31" name="Picture 18" descr="W3.wmf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25634" y="4891684"/>
                  <a:ext cx="811497" cy="6539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18260" y="4897582"/>
                  <a:ext cx="589348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algn="ctr" rotWithShape="0">
                    <a:srgbClr val="C0C0C0">
                      <a:alpha val="50000"/>
                    </a:srgbClr>
                  </a:outerShdw>
                </a:effectLst>
              </p:spPr>
            </p:pic>
            <p:pic>
              <p:nvPicPr>
                <p:cNvPr id="33" name="Picture 32" descr="images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400108" y="4897582"/>
                  <a:ext cx="657292" cy="636203"/>
                </a:xfrm>
                <a:prstGeom prst="rect">
                  <a:avLst/>
                </a:prstGeom>
              </p:spPr>
            </p:pic>
            <p:pic>
              <p:nvPicPr>
                <p:cNvPr id="34" name="Picture 33" descr="QFNs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217103" y="4908029"/>
                  <a:ext cx="809625" cy="607220"/>
                </a:xfrm>
                <a:prstGeom prst="rect">
                  <a:avLst/>
                </a:prstGeom>
              </p:spPr>
            </p:pic>
            <p:pic>
              <p:nvPicPr>
                <p:cNvPr id="35" name="Picture 10" descr="http://t2.gstatic.com/images?q=tbn:ANd9GcRAo5bQ403quA0jsHYRQbFzFQEN0Epb3TBBl5-I5ZKX8-PAVWH0mw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761557" y="4915301"/>
                  <a:ext cx="951591" cy="61173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6" name="Group 35"/>
                <p:cNvGrpSpPr/>
                <p:nvPr/>
              </p:nvGrpSpPr>
              <p:grpSpPr>
                <a:xfrm>
                  <a:off x="7576270" y="4891234"/>
                  <a:ext cx="1046074" cy="620916"/>
                  <a:chOff x="7576270" y="4891234"/>
                  <a:chExt cx="1046074" cy="620916"/>
                </a:xfrm>
              </p:grpSpPr>
              <p:pic>
                <p:nvPicPr>
                  <p:cNvPr id="39" name="Picture 4" descr="http://www.smallprecisiontools.com/Image/products/bonding/capillaries/Capillary_Copper%20Wire%20Bonding_SU_logo_170x128_col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576270" y="4891234"/>
                    <a:ext cx="1046074" cy="62091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588938" y="4913243"/>
                    <a:ext cx="485857" cy="253916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/>
                      <a:t>CU</a:t>
                    </a:r>
                    <a:endParaRPr lang="en-IN" sz="1400" dirty="0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1766893" y="5716935"/>
                  <a:ext cx="2184256" cy="2305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95000"/>
                        </a:schemeClr>
                      </a:solidFill>
                    </a:rPr>
                    <a:t>Leaded Package</a:t>
                  </a:r>
                  <a:endParaRPr lang="en-IN" sz="1200" b="1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174487" y="5716935"/>
                  <a:ext cx="1672262" cy="226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95000"/>
                        </a:schemeClr>
                      </a:solidFill>
                    </a:rPr>
                    <a:t>QFN / DFN</a:t>
                  </a:r>
                  <a:endParaRPr lang="en-IN" sz="1200" b="1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4116151" y="2738389"/>
              <a:ext cx="1934214" cy="2305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95000"/>
                    </a:schemeClr>
                  </a:solidFill>
                </a:rPr>
                <a:t>WLCSP</a:t>
              </a:r>
              <a:endParaRPr lang="en-IN" sz="12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75684" y="2003301"/>
              <a:ext cx="7956192" cy="1420888"/>
              <a:chOff x="300779" y="1600200"/>
              <a:chExt cx="8764963" cy="142088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300779" y="1600200"/>
                <a:ext cx="994621" cy="1420888"/>
              </a:xfrm>
              <a:custGeom>
                <a:avLst/>
                <a:gdLst>
                  <a:gd name="connsiteX0" fmla="*/ 0 w 1420887"/>
                  <a:gd name="connsiteY0" fmla="*/ 0 h 994620"/>
                  <a:gd name="connsiteX1" fmla="*/ 923577 w 1420887"/>
                  <a:gd name="connsiteY1" fmla="*/ 0 h 994620"/>
                  <a:gd name="connsiteX2" fmla="*/ 1420887 w 1420887"/>
                  <a:gd name="connsiteY2" fmla="*/ 497310 h 994620"/>
                  <a:gd name="connsiteX3" fmla="*/ 923577 w 1420887"/>
                  <a:gd name="connsiteY3" fmla="*/ 994620 h 994620"/>
                  <a:gd name="connsiteX4" fmla="*/ 0 w 1420887"/>
                  <a:gd name="connsiteY4" fmla="*/ 994620 h 994620"/>
                  <a:gd name="connsiteX5" fmla="*/ 497310 w 1420887"/>
                  <a:gd name="connsiteY5" fmla="*/ 497310 h 994620"/>
                  <a:gd name="connsiteX6" fmla="*/ 0 w 1420887"/>
                  <a:gd name="connsiteY6" fmla="*/ 0 h 9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0887" h="994620">
                    <a:moveTo>
                      <a:pt x="1420886" y="0"/>
                    </a:moveTo>
                    <a:lnTo>
                      <a:pt x="1420886" y="646503"/>
                    </a:lnTo>
                    <a:lnTo>
                      <a:pt x="710444" y="994620"/>
                    </a:lnTo>
                    <a:lnTo>
                      <a:pt x="1" y="646503"/>
                    </a:lnTo>
                    <a:lnTo>
                      <a:pt x="1" y="0"/>
                    </a:lnTo>
                    <a:lnTo>
                      <a:pt x="710444" y="348117"/>
                    </a:lnTo>
                    <a:lnTo>
                      <a:pt x="1420886" y="0"/>
                    </a:lnTo>
                    <a:close/>
                  </a:path>
                </a:pathLst>
              </a:custGeom>
              <a:solidFill>
                <a:srgbClr val="385D98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6" tIns="504295" rIns="6985" bIns="504296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 dirty="0"/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 dirty="0"/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1" kern="1200" dirty="0"/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/>
                  <a:t>Planned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/>
                  <a:t>“2024-25”</a:t>
                </a:r>
                <a:r>
                  <a:rPr lang="en-US" sz="1400" b="1" kern="1200" dirty="0"/>
                  <a:t> 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1" kern="1200" dirty="0"/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kern="1200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561702" y="1752599"/>
                <a:ext cx="7504040" cy="923576"/>
                <a:chOff x="1561702" y="1752599"/>
                <a:chExt cx="7504040" cy="923576"/>
              </a:xfrm>
            </p:grpSpPr>
            <p:sp>
              <p:nvSpPr>
                <p:cNvPr id="16" name="Round Same Side Corner Rectangle 15"/>
                <p:cNvSpPr/>
                <p:nvPr/>
              </p:nvSpPr>
              <p:spPr>
                <a:xfrm rot="5400000">
                  <a:off x="4851934" y="-1537633"/>
                  <a:ext cx="923576" cy="7504040"/>
                </a:xfrm>
                <a:prstGeom prst="round2SameRect">
                  <a:avLst/>
                </a:prstGeom>
                <a:solidFill>
                  <a:srgbClr val="385D98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pic>
              <p:nvPicPr>
                <p:cNvPr id="6146" name="Picture 2" descr="http://www.i-micronews.com/upload/Micronews/images/Shellcase_Xintec_WL_CSP_Packaging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6238" y="1905000"/>
                  <a:ext cx="1022795" cy="6302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48" name="Picture 4" descr="http://www.maximintegrated.com/images/appnotes/4002/4002Fig02.gif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8984" y="1904999"/>
                  <a:ext cx="1065416" cy="662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50" name="Picture 6" descr="http://cladlab.com/wp-content/gallery/electronics-packages/bga-512-component-package-3d-model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5702300" y="1905000"/>
                  <a:ext cx="1231900" cy="61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52" name="Picture 8" descr="http://i00.i.aliimg.com/wsphoto/v0/582395498_1/PM5342-BGI-electronic-module-ic-chip-BGA-pmc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3142" y="1916849"/>
                  <a:ext cx="1192840" cy="6155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4" name="Rectangle 43"/>
            <p:cNvSpPr/>
            <p:nvPr/>
          </p:nvSpPr>
          <p:spPr>
            <a:xfrm>
              <a:off x="6780383" y="3117454"/>
              <a:ext cx="1934214" cy="2305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95000"/>
                    </a:schemeClr>
                  </a:solidFill>
                </a:rPr>
                <a:t>BGA</a:t>
              </a:r>
              <a:endParaRPr lang="en-IN" sz="12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22783" y="3119389"/>
              <a:ext cx="1934214" cy="2305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95000"/>
                    </a:schemeClr>
                  </a:solidFill>
                </a:rPr>
                <a:t>WLCSP</a:t>
              </a:r>
              <a:endParaRPr lang="en-IN" sz="12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4909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222" y="1092948"/>
            <a:ext cx="6410033" cy="326254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722688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</a:rPr>
              <a:t>Packaging Cost </a:t>
            </a:r>
            <a:endParaRPr lang="en-US" sz="1800" dirty="0">
              <a:solidFill>
                <a:srgbClr val="000066"/>
              </a:solidFill>
            </a:endParaRPr>
          </a:p>
          <a:p>
            <a:pPr marL="102870" lvl="2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722688" algn="l"/>
              </a:tabLst>
              <a:defRPr/>
            </a:pPr>
            <a:r>
              <a:rPr lang="en-US" sz="1800" dirty="0">
                <a:solidFill>
                  <a:srgbClr val="000066"/>
                </a:solidFill>
              </a:rPr>
              <a:t>Substantial Cost Savings </a:t>
            </a:r>
          </a:p>
          <a:p>
            <a:pPr marL="102870" lvl="2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722688" algn="l"/>
              </a:tabLst>
              <a:defRPr/>
            </a:pPr>
            <a:r>
              <a:rPr lang="en-US" sz="1800" dirty="0">
                <a:solidFill>
                  <a:srgbClr val="000066"/>
                </a:solidFill>
              </a:rPr>
              <a:t>Low Cost for new package development in QFN / DFN</a:t>
            </a:r>
          </a:p>
          <a:p>
            <a:pPr marL="102870" lvl="2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722688" algn="l"/>
              </a:tabLst>
              <a:defRPr/>
            </a:pPr>
            <a:r>
              <a:rPr lang="en-US" sz="1800" dirty="0">
                <a:solidFill>
                  <a:srgbClr val="000066"/>
                </a:solidFill>
              </a:rPr>
              <a:t>Attractive amortization proposals for new package tooling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722688" algn="l"/>
              </a:tabLst>
              <a:defRPr/>
            </a:pPr>
            <a:endParaRPr lang="en-US" sz="1800" dirty="0">
              <a:solidFill>
                <a:srgbClr val="000066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3722688" algn="l"/>
              </a:tabLst>
              <a:defRPr/>
            </a:pPr>
            <a:r>
              <a:rPr lang="en-US" sz="1800" b="1" dirty="0">
                <a:solidFill>
                  <a:srgbClr val="000066"/>
                </a:solidFill>
              </a:rPr>
              <a:t>Test Cost </a:t>
            </a:r>
            <a:endParaRPr lang="en-US" sz="1800" dirty="0">
              <a:solidFill>
                <a:srgbClr val="000066"/>
              </a:solidFill>
            </a:endParaRPr>
          </a:p>
          <a:p>
            <a:pPr marL="102870" lvl="2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722688" algn="l"/>
              </a:tabLst>
              <a:defRPr/>
            </a:pPr>
            <a:r>
              <a:rPr lang="en-US" sz="1800" dirty="0">
                <a:solidFill>
                  <a:srgbClr val="000066"/>
                </a:solidFill>
              </a:rPr>
              <a:t>Low Development Charges – Onsite or Offshore</a:t>
            </a:r>
          </a:p>
          <a:p>
            <a:pPr marL="102870" lvl="2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722688" algn="l"/>
              </a:tabLst>
              <a:defRPr/>
            </a:pPr>
            <a:r>
              <a:rPr lang="en-US" sz="1800" dirty="0">
                <a:solidFill>
                  <a:srgbClr val="000066"/>
                </a:solidFill>
              </a:rPr>
              <a:t>Low Production Costs</a:t>
            </a:r>
          </a:p>
          <a:p>
            <a:pPr marL="102870" lvl="2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3722688" algn="l"/>
              </a:tabLst>
              <a:defRPr/>
            </a:pPr>
            <a:r>
              <a:rPr lang="en-US" sz="1800" dirty="0">
                <a:solidFill>
                  <a:srgbClr val="000066"/>
                </a:solidFill>
              </a:rPr>
              <a:t>Attractive pricing for the consigned testers</a:t>
            </a: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  <a:p>
            <a:pPr marL="102870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157" y="7489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Cost Competitive</a:t>
            </a:r>
          </a:p>
        </p:txBody>
      </p:sp>
      <p:pic>
        <p:nvPicPr>
          <p:cNvPr id="6" name="Picture 5" descr="cost i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5" t="14643" r="15000" b="24286"/>
          <a:stretch>
            <a:fillRect/>
          </a:stretch>
        </p:blipFill>
        <p:spPr>
          <a:xfrm>
            <a:off x="6688701" y="2591344"/>
            <a:ext cx="1645920" cy="16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077" y="723170"/>
            <a:ext cx="7787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66"/>
                </a:solidFill>
                <a:latin typeface="Arial" pitchFamily="34" charset="0"/>
              </a:rPr>
              <a:t>Consistently provide products and services that will</a:t>
            </a:r>
          </a:p>
          <a:p>
            <a:pPr algn="ctr"/>
            <a:r>
              <a:rPr lang="en-US" sz="1600" dirty="0">
                <a:solidFill>
                  <a:srgbClr val="000066"/>
                </a:solidFill>
                <a:latin typeface="Arial" pitchFamily="34" charset="0"/>
              </a:rPr>
              <a:t>exceed the quality expectations of our Customers.</a:t>
            </a:r>
          </a:p>
          <a:p>
            <a:pPr algn="ctr"/>
            <a:endParaRPr lang="en-US" sz="1600" dirty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0066"/>
                </a:solidFill>
                <a:latin typeface="Arial" pitchFamily="34" charset="0"/>
              </a:rPr>
              <a:t>Implement process improvement programs which will enable each Employee to do their job</a:t>
            </a:r>
          </a:p>
          <a:p>
            <a:pPr algn="ctr"/>
            <a:endParaRPr lang="en-US" sz="1600" dirty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600" b="1" dirty="0">
                <a:solidFill>
                  <a:srgbClr val="000066"/>
                </a:solidFill>
                <a:latin typeface="Arial" pitchFamily="34" charset="0"/>
              </a:rPr>
              <a:t>Right the first time. </a:t>
            </a:r>
          </a:p>
          <a:p>
            <a:pPr algn="ctr"/>
            <a:endParaRPr lang="en-US" sz="1600" dirty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0066"/>
                </a:solidFill>
                <a:latin typeface="Arial" pitchFamily="34" charset="0"/>
              </a:rPr>
              <a:t>Work towards continual quality improvement through training and teamwork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165" y="7683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Quality Policy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0BD96A-C82C-40D9-B623-B27D4586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8" y="3429000"/>
            <a:ext cx="8436448" cy="3114541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Quality methodologies are guided by International standards </a:t>
            </a:r>
          </a:p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Quality endeavour is to deliver best in high-class, defect-free solutions and services </a:t>
            </a:r>
          </a:p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Standardizing development activities to align with Customers requirements</a:t>
            </a:r>
          </a:p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Process robustness are built through ISO 9001:2015 standards accreditation </a:t>
            </a:r>
            <a:endParaRPr lang="en-US" sz="1600" dirty="0">
              <a:solidFill>
                <a:srgbClr val="000066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Zero Customer Return </a:t>
            </a:r>
          </a:p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Continuous Improvements through Industry Benchmarking</a:t>
            </a:r>
          </a:p>
          <a:p>
            <a:pPr algn="just">
              <a:spcAft>
                <a:spcPts val="600"/>
              </a:spcAft>
            </a:pPr>
            <a:r>
              <a:rPr lang="en-IN" sz="1600" dirty="0">
                <a:solidFill>
                  <a:srgbClr val="000066"/>
                </a:solidFill>
              </a:rPr>
              <a:t>Effectively Implement PPAP, APQP, MSA, SPC &amp; FMEA to ensure Outgoing Product Quality </a:t>
            </a:r>
          </a:p>
        </p:txBody>
      </p:sp>
    </p:spTree>
    <p:extLst>
      <p:ext uri="{BB962C8B-B14F-4D97-AF65-F5344CB8AC3E}">
        <p14:creationId xmlns:p14="http://schemas.microsoft.com/office/powerpoint/2010/main" val="34144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042" y="7683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</p:txBody>
      </p:sp>
      <p:pic>
        <p:nvPicPr>
          <p:cNvPr id="11" name="Picture 35" descr="ON-Semicondu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r="4752"/>
          <a:stretch>
            <a:fillRect/>
          </a:stretch>
        </p:blipFill>
        <p:spPr bwMode="auto">
          <a:xfrm>
            <a:off x="3975489" y="2963794"/>
            <a:ext cx="1915768" cy="4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Vish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22" y="4724976"/>
            <a:ext cx="1008808" cy="7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eader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61" y="2449683"/>
            <a:ext cx="1216887" cy="55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3456" r="10001" b="24692"/>
          <a:stretch>
            <a:fillRect/>
          </a:stretch>
        </p:blipFill>
        <p:spPr bwMode="auto">
          <a:xfrm>
            <a:off x="610358" y="4105037"/>
            <a:ext cx="1688909" cy="4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thatlogob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7" y="728654"/>
            <a:ext cx="2627991" cy="4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4261082" y="1587575"/>
            <a:ext cx="1388984" cy="543382"/>
            <a:chOff x="1240" y="1336"/>
            <a:chExt cx="800" cy="318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40" y="1336"/>
              <a:ext cx="800" cy="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dirty="0"/>
            </a:p>
          </p:txBody>
        </p:sp>
        <p:pic>
          <p:nvPicPr>
            <p:cNvPr id="33" name="Picture 30" descr="NVECorporation-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1409"/>
              <a:ext cx="79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logo-hol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82" y="3123815"/>
            <a:ext cx="1301823" cy="5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46" y="817968"/>
            <a:ext cx="130844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35" y="3178348"/>
            <a:ext cx="1207108" cy="5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littelfuse logo logos brand design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6" b="37514"/>
          <a:stretch/>
        </p:blipFill>
        <p:spPr bwMode="auto">
          <a:xfrm>
            <a:off x="3386988" y="4955295"/>
            <a:ext cx="1848500" cy="427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Site logo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32" y="5464663"/>
            <a:ext cx="1507258" cy="71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Image result for te connectivity sensors">
            <a:hlinkClick r:id="rId16" tgtFrame="&quot;_blank&quot;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95" y="1620020"/>
            <a:ext cx="1963049" cy="56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http://www.kinet-ic.com/themes/basic/skin/images/logo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9" y="3236156"/>
            <a:ext cx="133541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Key Design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" r="43651" b="1"/>
          <a:stretch/>
        </p:blipFill>
        <p:spPr bwMode="auto">
          <a:xfrm>
            <a:off x="5541937" y="4856327"/>
            <a:ext cx="1718144" cy="41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Image result for SERMA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1" b="33203"/>
          <a:stretch/>
        </p:blipFill>
        <p:spPr bwMode="auto">
          <a:xfrm>
            <a:off x="7442181" y="2828891"/>
            <a:ext cx="1490827" cy="559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http://www.gstekic.com/images_en/head.gif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5153" r="72474" b="28787"/>
          <a:stretch/>
        </p:blipFill>
        <p:spPr bwMode="auto">
          <a:xfrm>
            <a:off x="7316222" y="3507328"/>
            <a:ext cx="1158386" cy="318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Image result for DEVICE ENGINEERING INC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0" b="23886"/>
          <a:stretch/>
        </p:blipFill>
        <p:spPr bwMode="auto">
          <a:xfrm>
            <a:off x="7732745" y="728315"/>
            <a:ext cx="1133475" cy="600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http://www.ekss.co.il/images/old-logo.png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0" y="5528604"/>
            <a:ext cx="2371528" cy="5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microchip logo à®à¯à®à®¾à®© à®ªà® à®®à¯à®à®¿à®µà¯">
            <a:extLst>
              <a:ext uri="{FF2B5EF4-FFF2-40B4-BE49-F238E27FC236}">
                <a16:creationId xmlns:a16="http://schemas.microsoft.com/office/drawing/2014/main" id="{D85B92AD-93DE-483B-B2F9-13704928C836}"/>
              </a:ext>
            </a:extLst>
          </p:cNvPr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31416" r="14749" b="32301"/>
          <a:stretch/>
        </p:blipFill>
        <p:spPr bwMode="auto">
          <a:xfrm>
            <a:off x="2631850" y="2418727"/>
            <a:ext cx="1446951" cy="505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silterra logo à®à¯à®à®¾à®© à®ªà® à®®à¯à®à®¿à®µà¯">
            <a:extLst>
              <a:ext uri="{FF2B5EF4-FFF2-40B4-BE49-F238E27FC236}">
                <a16:creationId xmlns:a16="http://schemas.microsoft.com/office/drawing/2014/main" id="{2B84B6F5-1669-488E-8AA2-071847E36CBA}"/>
              </a:ext>
            </a:extLst>
          </p:cNvPr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b="40000"/>
          <a:stretch/>
        </p:blipFill>
        <p:spPr bwMode="auto">
          <a:xfrm>
            <a:off x="7309079" y="4473270"/>
            <a:ext cx="1807008" cy="39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245FE-3C31-43C0-BEB4-9CEC2013252C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503664" y="5651139"/>
            <a:ext cx="1381572" cy="42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3089F-8E6B-478E-8567-4286124B531D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475482" y="2317749"/>
            <a:ext cx="1557157" cy="447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140C8-F7DF-432A-86A6-EDB479467061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266237" y="2313108"/>
            <a:ext cx="1671389" cy="492793"/>
          </a:xfrm>
          <a:prstGeom prst="rect">
            <a:avLst/>
          </a:prstGeom>
        </p:spPr>
      </p:pic>
      <p:pic>
        <p:nvPicPr>
          <p:cNvPr id="4" name="Picture 2" descr="IC Logic Log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4" y="2067156"/>
            <a:ext cx="1663338" cy="4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3" y="2584705"/>
            <a:ext cx="1629634" cy="54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7" y="4880547"/>
            <a:ext cx="1599950" cy="277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3" y="5118412"/>
            <a:ext cx="1243773" cy="327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58" y="4019062"/>
            <a:ext cx="846780" cy="325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04" y="3895303"/>
            <a:ext cx="814887" cy="633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7" y="5537649"/>
            <a:ext cx="1278797" cy="6069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10" y="1303813"/>
            <a:ext cx="1205346" cy="940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1" y="1438144"/>
            <a:ext cx="1135983" cy="404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09" y="1905705"/>
            <a:ext cx="1079728" cy="6058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97" y="3903552"/>
            <a:ext cx="823429" cy="5697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9" y="4083312"/>
            <a:ext cx="948082" cy="5112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48" y="3411342"/>
            <a:ext cx="542166" cy="5421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95" y="3548989"/>
            <a:ext cx="1650873" cy="4045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93" y="4126743"/>
            <a:ext cx="1783244" cy="6100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85" y="1368596"/>
            <a:ext cx="1810679" cy="5173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62" y="574029"/>
            <a:ext cx="2022948" cy="10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050" y="7619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Content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961814" y="833277"/>
            <a:ext cx="7497472" cy="551600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OSAT Services</a:t>
            </a:r>
          </a:p>
          <a:p>
            <a:pPr marL="75438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Turnkey Solutions &amp; Value Added services</a:t>
            </a:r>
          </a:p>
          <a:p>
            <a:pPr marL="75438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Portfolio</a:t>
            </a:r>
          </a:p>
          <a:p>
            <a:pPr marL="75438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of Material</a:t>
            </a:r>
          </a:p>
          <a:p>
            <a:pPr marL="75438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&amp; Test Capability</a:t>
            </a:r>
          </a:p>
          <a:p>
            <a:pPr marL="75438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Map</a:t>
            </a:r>
          </a:p>
          <a:p>
            <a:pPr marL="75438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&amp; Communication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USP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000066"/>
              </a:buClr>
              <a:buSzPct val="80000"/>
              <a:buFont typeface="+mj-lt"/>
              <a:buAutoNum type="arabicPeriod"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8993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blogs.sonymobile.com/wp-content/uploads/2012/08/SonyCorpWebsite_leftc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88" y="1251444"/>
            <a:ext cx="1612642" cy="7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7862" y="886706"/>
            <a:ext cx="201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 Customers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39" y="1256038"/>
            <a:ext cx="1487487" cy="8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38" y="2467419"/>
            <a:ext cx="1704969" cy="786639"/>
          </a:xfrm>
          <a:prstGeom prst="rect">
            <a:avLst/>
          </a:prstGeom>
        </p:spPr>
      </p:pic>
      <p:pic>
        <p:nvPicPr>
          <p:cNvPr id="7" name="Picture 2" descr="http://www.samsung.com/common/img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90" y="1324788"/>
            <a:ext cx="2016224" cy="7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77" y="2492782"/>
            <a:ext cx="1353264" cy="6766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49412" y="3554872"/>
            <a:ext cx="807524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5" descr="ON-Semicondu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r="4752"/>
          <a:stretch>
            <a:fillRect/>
          </a:stretch>
        </p:blipFill>
        <p:spPr bwMode="auto">
          <a:xfrm>
            <a:off x="1600200" y="3962400"/>
            <a:ext cx="2547767" cy="89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header_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51" y="3872693"/>
            <a:ext cx="1627092" cy="7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6744344" y="4911815"/>
            <a:ext cx="1923522" cy="817863"/>
            <a:chOff x="1240" y="1336"/>
            <a:chExt cx="800" cy="318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240" y="1336"/>
              <a:ext cx="800" cy="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 dirty="0"/>
            </a:p>
          </p:txBody>
        </p:sp>
        <p:pic>
          <p:nvPicPr>
            <p:cNvPr id="23" name="Picture 30" descr="NVECorporation-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1409"/>
              <a:ext cx="79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177861" y="3690703"/>
            <a:ext cx="201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Customers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8139" y="8378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Customer Audits</a:t>
            </a:r>
          </a:p>
        </p:txBody>
      </p:sp>
      <p:pic>
        <p:nvPicPr>
          <p:cNvPr id="27" name="Picture 26" descr="http://t0.gstatic.com/images?q=tbn:ANd9GcTj-OX-7h0ZRlgRC0ezbjECTJjUSaWPObsOy7eLVfYuioqHje97jg">
            <a:hlinkClick r:id="rId11"/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535" b="53230"/>
          <a:stretch/>
        </p:blipFill>
        <p:spPr bwMode="auto">
          <a:xfrm>
            <a:off x="6599667" y="3865009"/>
            <a:ext cx="1810763" cy="817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www.kinet-ic.com/themes/basic/skin/images/logo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20" y="4986586"/>
            <a:ext cx="1411203" cy="74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Image result for baumer">
            <a:hlinkClick r:id="rId14" tgtFrame="&quot;_blank&quot;"/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4667"/>
          <a:stretch/>
        </p:blipFill>
        <p:spPr bwMode="auto">
          <a:xfrm>
            <a:off x="1177861" y="2508443"/>
            <a:ext cx="3045613" cy="673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4" descr="logo-hol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60" y="5099639"/>
            <a:ext cx="1075259" cy="5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akon logo">
            <a:extLst>
              <a:ext uri="{FF2B5EF4-FFF2-40B4-BE49-F238E27FC236}">
                <a16:creationId xmlns:a16="http://schemas.microsoft.com/office/drawing/2014/main" id="{99F7223A-CED7-4604-8B81-50937B73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38" y="4989882"/>
            <a:ext cx="1565083" cy="10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5888" y="9810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Manpower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2276" y="812142"/>
            <a:ext cx="8442223" cy="542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Technically qualified operators &amp; technicians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Skilled engineers &amp; experienced Management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With total manpower of 160+ Employees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Low attrition rate (&lt; 6%). Developed second-in-line in all functions starting from Supervisor level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Strong engineering database ensures that any attrition will not affect any process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Over 40% of the employees have over 15 years of service with SPEL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Low direct labor cost &amp; management provides various Employee welfare schemes as a motivational activity through Employee Welfare Committee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Training cell providing comprehensive training (including soft skill &amp; Customer focus) to all level at regular interval &amp; conducts test to ensure the capability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700" dirty="0">
                <a:solidFill>
                  <a:srgbClr val="000066"/>
                </a:solidFill>
              </a:rPr>
              <a:t>Talent pool available from Local universities with electronics/semiconductor background</a:t>
            </a:r>
            <a:endParaRPr lang="en-US" sz="17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7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7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700" dirty="0">
              <a:solidFill>
                <a:srgbClr val="000066"/>
              </a:solidFill>
            </a:endParaRPr>
          </a:p>
          <a:p>
            <a:endParaRPr lang="en-US" sz="1700" dirty="0">
              <a:solidFill>
                <a:srgbClr val="000066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700" dirty="0">
              <a:solidFill>
                <a:srgbClr val="000066"/>
              </a:solidFill>
            </a:endParaRPr>
          </a:p>
        </p:txBody>
      </p:sp>
      <p:pic>
        <p:nvPicPr>
          <p:cNvPr id="4" name="Picture 3" descr="m im.jpg"/>
          <p:cNvPicPr>
            <a:picLocks noChangeAspect="1"/>
          </p:cNvPicPr>
          <p:nvPr/>
        </p:nvPicPr>
        <p:blipFill>
          <a:blip r:embed="rId2" cstate="print"/>
          <a:srcRect b="7101"/>
          <a:stretch>
            <a:fillRect/>
          </a:stretch>
        </p:blipFill>
        <p:spPr>
          <a:xfrm>
            <a:off x="6067046" y="839337"/>
            <a:ext cx="1828800" cy="10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310" y="941172"/>
            <a:ext cx="8472598" cy="5580398"/>
          </a:xfrm>
        </p:spPr>
        <p:txBody>
          <a:bodyPr>
            <a:noAutofit/>
          </a:bodyPr>
          <a:lstStyle/>
          <a:p>
            <a:pPr marL="25146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One Stop Turnkey Destination :  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	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</a:rPr>
              <a:t>Probe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</a:rPr>
              <a:t>B/G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</a:rPr>
              <a:t>Assembly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</a:rPr>
              <a:t>Test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</a:rPr>
              <a:t>T&amp;R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 Drop shipment</a:t>
            </a:r>
            <a:endParaRPr lang="en-US" sz="1600" b="1" i="1" dirty="0">
              <a:solidFill>
                <a:srgbClr val="000066"/>
              </a:solidFill>
              <a:latin typeface="Arial" charset="0"/>
            </a:endParaRPr>
          </a:p>
          <a:p>
            <a:pPr marL="25146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Turnaround  time </a:t>
            </a:r>
          </a:p>
          <a:p>
            <a:pPr marL="65151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Assembly 5 days with Linear Loading</a:t>
            </a:r>
          </a:p>
          <a:p>
            <a:pPr marL="65151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Testing : 2 days</a:t>
            </a:r>
          </a:p>
          <a:p>
            <a:pPr marL="65151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Fast Track  Assembly in 2 days with Premium Charge   </a:t>
            </a:r>
          </a:p>
          <a:p>
            <a:pPr marL="25146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Factory Schedule :  24 x 7</a:t>
            </a:r>
          </a:p>
          <a:p>
            <a:pPr marL="25146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Drop Ship to End-Customers</a:t>
            </a:r>
          </a:p>
          <a:p>
            <a:pPr marL="25146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Daily Direct Flights to US, Europe &amp;  Asia Pacific : </a:t>
            </a:r>
          </a:p>
          <a:p>
            <a:pPr marL="65151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2days Transit (Inbound / Outbound)</a:t>
            </a:r>
          </a:p>
          <a:p>
            <a:pPr marL="25146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STAR eWIP - an online Semiconductor Tracking And Resourcing Software for   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sz="1600" dirty="0">
                <a:solidFill>
                  <a:srgbClr val="000066"/>
                </a:solidFill>
                <a:latin typeface="Arial" charset="0"/>
              </a:rPr>
              <a:t>       regular Customer WIP update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6524" y="7167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Logistics</a:t>
            </a:r>
          </a:p>
        </p:txBody>
      </p:sp>
      <p:pic>
        <p:nvPicPr>
          <p:cNvPr id="4" name="Picture 3" descr="drop im.jpg"/>
          <p:cNvPicPr>
            <a:picLocks noChangeAspect="1"/>
          </p:cNvPicPr>
          <p:nvPr/>
        </p:nvPicPr>
        <p:blipFill>
          <a:blip r:embed="rId2" cstate="print"/>
          <a:srcRect b="7516"/>
          <a:stretch>
            <a:fillRect/>
          </a:stretch>
        </p:blipFill>
        <p:spPr>
          <a:xfrm>
            <a:off x="6337437" y="1886777"/>
            <a:ext cx="1828800" cy="1202641"/>
          </a:xfrm>
          <a:prstGeom prst="rect">
            <a:avLst/>
          </a:prstGeom>
        </p:spPr>
      </p:pic>
      <p:pic>
        <p:nvPicPr>
          <p:cNvPr id="6" name="Picture 5" descr="l im.jpg"/>
          <p:cNvPicPr>
            <a:picLocks noChangeAspect="1"/>
          </p:cNvPicPr>
          <p:nvPr/>
        </p:nvPicPr>
        <p:blipFill>
          <a:blip r:embed="rId3" cstate="print"/>
          <a:srcRect b="7516"/>
          <a:stretch>
            <a:fillRect/>
          </a:stretch>
        </p:blipFill>
        <p:spPr>
          <a:xfrm>
            <a:off x="5779698" y="3627328"/>
            <a:ext cx="2743200" cy="12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6524" y="7167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Connectivity</a:t>
            </a:r>
          </a:p>
        </p:txBody>
      </p:sp>
      <p:pic>
        <p:nvPicPr>
          <p:cNvPr id="10" name="Picture 9" descr="Flight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011" y="1417613"/>
            <a:ext cx="7210295" cy="360514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62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252" y="937960"/>
            <a:ext cx="8127495" cy="4982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66"/>
                </a:solidFill>
              </a:rPr>
              <a:t>SPEL is awarded AEO (Authorized Economic Operator) Certificate by Central Board of Excise &amp; Customs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66"/>
                </a:solidFill>
              </a:rPr>
              <a:t>Green Channel Status for Imports &amp; Exports </a:t>
            </a:r>
          </a:p>
          <a:p>
            <a:pPr lvl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66"/>
                </a:solidFill>
              </a:rPr>
              <a:t>Zero Customs Duty &amp; No Open Inspection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66"/>
                </a:solidFill>
              </a:rPr>
              <a:t>Our Own Custom clearance office in Airport premises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66"/>
                </a:solidFill>
              </a:rPr>
              <a:t>Clearance within 6 Working hrs.   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66"/>
                </a:solidFill>
              </a:rPr>
              <a:t>Easy Equipment Consignment In &amp; Out of factory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IN" sz="1800" dirty="0">
                <a:solidFill>
                  <a:srgbClr val="000066"/>
                </a:solidFill>
              </a:rPr>
              <a:t>Certified as Star Export house by Ministry of Commerce &amp; Industry, Govt. of India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rgbClr val="000066"/>
                </a:solidFill>
              </a:rPr>
              <a:t>Accredited Client Programme (ACP) status from Board of Excise &amp; Customs enables faster clearance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159" y="8396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Quick Clearance</a:t>
            </a:r>
          </a:p>
        </p:txBody>
      </p:sp>
      <p:pic>
        <p:nvPicPr>
          <p:cNvPr id="6" name="Picture 5" descr="cc 1.jpg"/>
          <p:cNvPicPr>
            <a:picLocks noChangeAspect="1"/>
          </p:cNvPicPr>
          <p:nvPr/>
        </p:nvPicPr>
        <p:blipFill>
          <a:blip r:embed="rId2" cstate="print"/>
          <a:srcRect b="7143"/>
          <a:stretch>
            <a:fillRect/>
          </a:stretch>
        </p:blipFill>
        <p:spPr>
          <a:xfrm>
            <a:off x="6684394" y="1750453"/>
            <a:ext cx="1828800" cy="12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6986" y="73617"/>
            <a:ext cx="514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Recent Developments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366" y="903959"/>
            <a:ext cx="82549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</a:rPr>
              <a:t>Adding few more QFN packages with minimum sizes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6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</a:rPr>
              <a:t>Qualified for Silver bonding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6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</a:rPr>
              <a:t>Packaged die to die bonding &amp; PCB bonding for domestic Customers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</a:rPr>
              <a:t>Pursuing to acquire assembly houses for BGA &amp; WLCSP packages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0006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</a:rPr>
              <a:t>Increasing Cu volume to 32% and plan to improve further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</a:rPr>
              <a:t>Added Wettable Flank packages for better solderability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4" name="Picture 3" descr="bga 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lum/>
          </a:blip>
          <a:srcRect r="-292" b="7804"/>
          <a:stretch>
            <a:fillRect/>
          </a:stretch>
        </p:blipFill>
        <p:spPr>
          <a:xfrm>
            <a:off x="1406986" y="4541520"/>
            <a:ext cx="2355289" cy="1554480"/>
          </a:xfrm>
          <a:prstGeom prst="rect">
            <a:avLst/>
          </a:prstGeom>
        </p:spPr>
      </p:pic>
      <p:pic>
        <p:nvPicPr>
          <p:cNvPr id="5" name="Picture 4" descr="qfn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3"/>
          <a:stretch>
            <a:fillRect/>
          </a:stretch>
        </p:blipFill>
        <p:spPr>
          <a:xfrm>
            <a:off x="5147256" y="4457700"/>
            <a:ext cx="273939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8006" y="1106744"/>
            <a:ext cx="7746642" cy="50742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/ external inspection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/ low power microscope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endParaRPr lang="en-IN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SOFTEX 100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Decapsulation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DECAP AS2000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NAPCO 8110-TD test chamber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/ short 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TEXTRONICS curve tracer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/ 85oC moisture soak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 SYSTEM chamber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cycle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 SYSTEM chamber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Polisher / </a:t>
            </a:r>
            <a:r>
              <a:rPr lang="en-IN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SBT–MODEL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endParaRPr lang="en-IN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2440" y="120103"/>
            <a:ext cx="5422006" cy="613993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Analysis Capability</a:t>
            </a:r>
            <a:endParaRPr lang="en-I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43821"/>
            <a:ext cx="9144000" cy="245493"/>
          </a:xfrm>
        </p:spPr>
        <p:txBody>
          <a:bodyPr/>
          <a:lstStyle/>
          <a:p>
            <a:pPr algn="ctr"/>
            <a:r>
              <a:rPr lang="en-IN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Defining The Future Through Partnerships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20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715" y="1638971"/>
            <a:ext cx="3370750" cy="30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8793" y="965915"/>
            <a:ext cx="7469747" cy="506139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 </a:t>
            </a:r>
            <a:r>
              <a:rPr lang="en-IN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test and TNR handlers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SRM S248 – SOT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SRM XD16 – SOT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SRM S12 – SOT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T20 – SOT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QMT 1500 – SOT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SRM 248XS – TDFN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 FT2030 FLEXIPACK – SOIC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SRM 244XS – SOIC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ISMECA –NX16 – DFN ( 0402)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handlers (SOIC/PDIP)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 3608/5100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 8305/8588/8704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AETRIUM 2020 DTS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TNR handlers (SOIC)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 Visdynamics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Systemation TO 485 with 3D vision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 8028 / ST 60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0625" y="244700"/>
            <a:ext cx="5776173" cy="360607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Test Summary</a:t>
            </a:r>
            <a:endParaRPr lang="en-IN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43821"/>
            <a:ext cx="9144000" cy="245493"/>
          </a:xfrm>
        </p:spPr>
        <p:txBody>
          <a:bodyPr/>
          <a:lstStyle/>
          <a:p>
            <a:pPr algn="ctr"/>
            <a:r>
              <a:rPr lang="en-IN" sz="1200" i="1" smtClean="0">
                <a:latin typeface="Arial" panose="020B0604020202020204" pitchFamily="34" charset="0"/>
                <a:cs typeface="Arial" panose="020B0604020202020204" pitchFamily="34" charset="0"/>
              </a:rPr>
              <a:t>Defining The Future Through Partnerships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997" y="9937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Our USP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343" y="862642"/>
            <a:ext cx="8381473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Value proposition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cost Turnkey services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one stop solution for all QFN &amp; Leaded packages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Customer service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Customer account engineers. Interacting on daily basis with Customers in real time basis. No need of any resident engineer  for any of the Customer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Portfolio covering major application segments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test platforms for all products  </a:t>
            </a:r>
          </a:p>
          <a:p>
            <a:pPr marL="742950" lvl="1" indent="-285750">
              <a:lnSpc>
                <a:spcPct val="80000"/>
              </a:lnSpc>
              <a:buFont typeface="Wingdings" pitchFamily="2" charset="2"/>
              <a:buChar char="ü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package development and prototype assembly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talented team to provide solutions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engineering support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test programs for all needs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delivery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market growth in India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Govt’s policy initiations, Incentive schemes, Encouraging indigenous manufacturing, Consumer consumptions growth etc.</a:t>
            </a:r>
          </a:p>
        </p:txBody>
      </p:sp>
      <p:pic>
        <p:nvPicPr>
          <p:cNvPr id="4" name="Picture 3" descr="usp.jpg"/>
          <p:cNvPicPr>
            <a:picLocks noChangeAspect="1"/>
          </p:cNvPicPr>
          <p:nvPr/>
        </p:nvPicPr>
        <p:blipFill>
          <a:blip r:embed="rId2" cstate="print"/>
          <a:srcRect b="7857"/>
          <a:stretch>
            <a:fillRect/>
          </a:stretch>
        </p:blipFill>
        <p:spPr>
          <a:xfrm>
            <a:off x="6573376" y="3480520"/>
            <a:ext cx="2377440" cy="15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85503" y="9791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About Us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713709-2929-48D2-9EA0-F29063A2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56" y="540131"/>
            <a:ext cx="8028494" cy="34008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Valingro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is involved in creating companies concentrating on global competitiveness, leveraging global opportunities and acquiring global capabilities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Natronix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Semiconductor Technology Private Limited headquartered in Singapore is a member of the </a:t>
            </a: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Valingro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Natronix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Semiconductor Technology Private Limited has its OSAT presence in India through its subsidiary SPEL Semiconductor Limited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SPEL is the first IC Assembly &amp; Test facility in India which commenced commercial production in 1989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SPEL has customers covering all major application segments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SPEL is ISO 9001, ISO 14001 &amp; IATF (TS) 16949 Certified and 100% Export Oriented unit.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Natronix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-Sg has targeted further acquisitions within OSAT and D&amp;V segments.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079D3-547E-45B4-957A-B283A7400E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475" y="4970056"/>
            <a:ext cx="5573028" cy="14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706" y="952463"/>
            <a:ext cx="76754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Full Turnkey Solutions</a:t>
            </a:r>
          </a:p>
          <a:p>
            <a:endParaRPr lang="en-US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Assembly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Testing &amp; Packing</a:t>
            </a:r>
          </a:p>
          <a:p>
            <a:endParaRPr lang="en-US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Value Added Services</a:t>
            </a:r>
          </a:p>
          <a:p>
            <a:endParaRPr lang="en-US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1. Design 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Package design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Lead frame design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Assembly 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Tin / Lead plating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Open Cavity Packaging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Wettable Flank in 9 TDFN, 32 QFN, 52 QFN Assembly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Die level Tape and reel process</a:t>
            </a:r>
            <a:endParaRPr lang="en-US" sz="15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Others 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Failure analysis &amp; Reliability testing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Test Program Development &amp; Product Characterization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Drop shipments across the globe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3050" y="7619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OSAT Services</a:t>
            </a:r>
          </a:p>
        </p:txBody>
      </p:sp>
      <p:pic>
        <p:nvPicPr>
          <p:cNvPr id="9" name="Picture 8" descr="ic new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5955926" y="1151966"/>
            <a:ext cx="2926080" cy="1643660"/>
          </a:xfrm>
          <a:prstGeom prst="rect">
            <a:avLst/>
          </a:prstGeom>
        </p:spPr>
      </p:pic>
      <p:pic>
        <p:nvPicPr>
          <p:cNvPr id="11" name="Picture 10" descr="tssop 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5244444" y="2711730"/>
            <a:ext cx="2377440" cy="1916427"/>
          </a:xfrm>
          <a:prstGeom prst="rect">
            <a:avLst/>
          </a:prstGeom>
        </p:spPr>
      </p:pic>
      <p:pic>
        <p:nvPicPr>
          <p:cNvPr id="6" name="Picture 5" descr="ic 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b="5414"/>
          <a:stretch>
            <a:fillRect/>
          </a:stretch>
        </p:blipFill>
        <p:spPr>
          <a:xfrm>
            <a:off x="3795511" y="1119625"/>
            <a:ext cx="242375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42" y="1051858"/>
            <a:ext cx="149127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449869" y="1625787"/>
            <a:ext cx="1512169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QFN Capability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7970"/>
              </p:ext>
            </p:extLst>
          </p:nvPr>
        </p:nvGraphicFramePr>
        <p:xfrm>
          <a:off x="2863733" y="1038979"/>
          <a:ext cx="5858401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062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Process</a:t>
                      </a:r>
                    </a:p>
                  </a:txBody>
                  <a:tcPr anchor="ctr">
                    <a:solidFill>
                      <a:srgbClr val="6C6A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Package Thickess</a:t>
                      </a:r>
                    </a:p>
                  </a:txBody>
                  <a:tcPr anchor="ctr">
                    <a:solidFill>
                      <a:srgbClr val="6C6A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Body</a:t>
                      </a:r>
                      <a:r>
                        <a:rPr lang="en-IN" sz="15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Size</a:t>
                      </a:r>
                      <a:r>
                        <a:rPr lang="en-IN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in mm</a:t>
                      </a:r>
                    </a:p>
                  </a:txBody>
                  <a:tcPr anchor="ctr">
                    <a:solidFill>
                      <a:srgbClr val="6C6A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Lead-Pitch</a:t>
                      </a:r>
                    </a:p>
                  </a:txBody>
                  <a:tcPr anchor="ctr">
                    <a:solidFill>
                      <a:srgbClr val="6C6A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Lead-Count</a:t>
                      </a:r>
                    </a:p>
                  </a:txBody>
                  <a:tcPr anchor="ctr">
                    <a:solidFill>
                      <a:srgbClr val="6C6A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780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Saw Singulated</a:t>
                      </a:r>
                      <a:r>
                        <a:rPr lang="en-IN" sz="15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QFN / DFN</a:t>
                      </a:r>
                      <a:endParaRPr lang="en-IN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649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0.40 mm</a:t>
                      </a:r>
                    </a:p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0.50 mm</a:t>
                      </a:r>
                    </a:p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0.75 mm</a:t>
                      </a:r>
                    </a:p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0.90 mm</a:t>
                      </a:r>
                    </a:p>
                  </a:txBody>
                  <a:tcPr anchor="ctr">
                    <a:solidFill>
                      <a:srgbClr val="649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0.6 x 1</a:t>
                      </a:r>
                      <a:r>
                        <a:rPr lang="en-IN" sz="15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IN" sz="15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</a:p>
                    <a:p>
                      <a:pPr algn="ctr"/>
                      <a:r>
                        <a:rPr lang="en-IN" sz="15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12 x 12</a:t>
                      </a:r>
                      <a:endParaRPr lang="en-IN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649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0.40 mm</a:t>
                      </a:r>
                    </a:p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0.50 mm </a:t>
                      </a:r>
                      <a:r>
                        <a:rPr lang="en-IN" sz="15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0.65 mm</a:t>
                      </a:r>
                      <a:endParaRPr lang="en-IN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649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 ~ 100 pins</a:t>
                      </a:r>
                    </a:p>
                    <a:p>
                      <a:pPr algn="ctr"/>
                      <a:endParaRPr lang="en-IN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649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414076" y="5205705"/>
            <a:ext cx="157653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</a:rPr>
              <a:t>Test Platforms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19868"/>
              </p:ext>
            </p:extLst>
          </p:nvPr>
        </p:nvGraphicFramePr>
        <p:xfrm>
          <a:off x="2622813" y="4601950"/>
          <a:ext cx="6198177" cy="1580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970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latin typeface="Calibri" panose="020F0502020204030204" pitchFamily="34" charset="0"/>
                        </a:rPr>
                        <a:t>TEST PLATFORM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latin typeface="Calibri" panose="020F0502020204030204" pitchFamily="34" charset="0"/>
                        </a:rPr>
                        <a:t>Credence</a:t>
                      </a:r>
                      <a:r>
                        <a:rPr lang="en-IN" sz="1500" baseline="0" dirty="0">
                          <a:latin typeface="Calibri" panose="020F0502020204030204" pitchFamily="34" charset="0"/>
                        </a:rPr>
                        <a:t> ASL 1000</a:t>
                      </a:r>
                      <a:endParaRPr lang="en-IN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latin typeface="Calibri" panose="020F0502020204030204" pitchFamily="34" charset="0"/>
                        </a:rPr>
                        <a:t>Eagle</a:t>
                      </a:r>
                      <a:r>
                        <a:rPr lang="en-IN" sz="1500" baseline="0" dirty="0">
                          <a:latin typeface="Calibri" panose="020F0502020204030204" pitchFamily="34" charset="0"/>
                        </a:rPr>
                        <a:t> ETS 364 / 88</a:t>
                      </a:r>
                      <a:endParaRPr lang="en-IN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>
                          <a:latin typeface="Calibri" panose="020F0502020204030204" pitchFamily="34" charset="0"/>
                        </a:rPr>
                        <a:t>Verigy V50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r>
                        <a:rPr lang="en-IN" sz="1500" b="1" dirty="0">
                          <a:latin typeface="Calibri" panose="020F0502020204030204" pitchFamily="34" charset="0"/>
                        </a:rPr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87">
                <a:tc>
                  <a:txBody>
                    <a:bodyPr/>
                    <a:lstStyle/>
                    <a:p>
                      <a:r>
                        <a:rPr lang="en-IN" sz="1500" b="1" dirty="0">
                          <a:latin typeface="Calibri" panose="020F0502020204030204" pitchFamily="34" charset="0"/>
                        </a:rPr>
                        <a:t>MIXED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87">
                <a:tc>
                  <a:txBody>
                    <a:bodyPr/>
                    <a:lstStyle/>
                    <a:p>
                      <a:r>
                        <a:rPr lang="en-IN" sz="1500" b="1" dirty="0">
                          <a:latin typeface="Calibri" panose="020F0502020204030204" pitchFamily="34" charset="0"/>
                        </a:rPr>
                        <a:t>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77" y="4602104"/>
            <a:ext cx="1224136" cy="157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98041553"/>
              </p:ext>
            </p:extLst>
          </p:nvPr>
        </p:nvGraphicFramePr>
        <p:xfrm>
          <a:off x="1373149" y="2640170"/>
          <a:ext cx="7395877" cy="185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293080" y="3381254"/>
            <a:ext cx="182574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</a:rPr>
              <a:t>Leaded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90581" y="119954"/>
            <a:ext cx="6604060" cy="5752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tabLst>
                <a:tab pos="2795588" algn="l"/>
              </a:tabLst>
              <a:defRPr/>
            </a:pPr>
            <a:r>
              <a:rPr lang="en-US" sz="3600" b="0" dirty="0">
                <a:solidFill>
                  <a:srgbClr val="0000CC"/>
                </a:solidFill>
                <a:effectLst/>
                <a:latin typeface="+mn-lt"/>
              </a:rPr>
              <a:t>Package Portfolio</a:t>
            </a:r>
            <a:endParaRPr lang="en-IN" sz="3600" b="0" dirty="0">
              <a:solidFill>
                <a:srgbClr val="0000CC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16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3809" y="347731"/>
            <a:ext cx="4327301" cy="296214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 List</a:t>
            </a:r>
            <a:endParaRPr lang="en-IN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25223"/>
              </p:ext>
            </p:extLst>
          </p:nvPr>
        </p:nvGraphicFramePr>
        <p:xfrm>
          <a:off x="2318197" y="822642"/>
          <a:ext cx="4108361" cy="531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29298" imgH="7543753" progId="Acrobat.Document.DC">
                  <p:embed/>
                </p:oleObj>
              </mc:Choice>
              <mc:Fallback>
                <p:oleObj name="Acrobat Document" r:id="rId3" imgW="5829298" imgH="754375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197" y="822642"/>
                        <a:ext cx="4108361" cy="531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6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891" y="874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Bill of Material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51481"/>
              </p:ext>
            </p:extLst>
          </p:nvPr>
        </p:nvGraphicFramePr>
        <p:xfrm>
          <a:off x="603849" y="862642"/>
          <a:ext cx="8153784" cy="5451892"/>
        </p:xfrm>
        <a:graphic>
          <a:graphicData uri="http://schemas.openxmlformats.org/drawingml/2006/table">
            <a:tbl>
              <a:tblPr firstRow="1" bandRow="1"/>
              <a:tblGrid>
                <a:gridCol w="271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Material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Leaded / QFN / DFN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6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Supplier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Lead frame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C7025, Olin 194, EFTECH &amp; 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NiPdAu Pre-plated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600" b="0" kern="1200" baseline="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DCI (Malaysia), QPL (HK), NKQ (China), Fullriver (China)</a:t>
                      </a:r>
                      <a:endParaRPr lang="en-SG" sz="1600" b="0" kern="12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Die Attach Epoxy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CRM1076NS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SG" sz="1600" b="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Sumitomo (Singapore)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Screen print Epoxy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 Conductive  8006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 eaLnBrk="0" fontAlgn="base" hangingPunct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Conductive 8008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SG" sz="1600" b="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Henkel</a:t>
                      </a:r>
                      <a:r>
                        <a:rPr lang="en-SG" sz="1600" b="0" kern="1200" baseline="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(Korea)</a:t>
                      </a:r>
                      <a:endParaRPr lang="en-SG" sz="1600" b="0" kern="12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Gold Wire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 to 2.0 mil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600" b="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Tanaka, Heraeus (Singapore)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8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Bare Copper wire / </a:t>
                      </a:r>
                      <a:r>
                        <a:rPr kumimoji="0" lang="en-IN" sz="1600" kern="1200" dirty="0" err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PdCu</a:t>
                      </a:r>
                      <a:r>
                        <a:rPr kumimoji="0" lang="en-IN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wire </a:t>
                      </a:r>
                      <a:endParaRPr kumimoji="0" lang="en-SG" sz="1600" kern="12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 to 2.0 mil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600" b="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Tanaka</a:t>
                      </a:r>
                      <a:r>
                        <a:rPr lang="en-SG" sz="1600" b="0" kern="1200" baseline="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(Singapore),</a:t>
                      </a:r>
                      <a:r>
                        <a:rPr lang="en-SG" sz="1600" b="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Heraeus (Malaysia)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Mold Compound</a:t>
                      </a:r>
                      <a:endParaRPr lang="en-SG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G600, G633 &amp; G770Series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600" b="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Sumitomo (Singapore)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1665" y="7167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Technical Capabilities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31321" y="938932"/>
            <a:ext cx="7755447" cy="489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Minimum die size : 10 Mils square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12” wafer assembly capability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Epoxy screen print capability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Apart from Gold wire Copper wire bonding (Bare Cu &amp; Pd Coated) – 0.8 mil to 2.0 mil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Bond Pad Pitch :  40 microns                  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Low loop bonding :  4 mils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Ultra Thin packages : 0.4mm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Wafer mapping at Die Attach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Multi-die package assembly </a:t>
            </a:r>
          </a:p>
          <a:p>
            <a:pPr marL="182880" lvl="1" indent="-27432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00066"/>
                </a:solidFill>
              </a:rPr>
              <a:t>Multi-site Test capability</a:t>
            </a:r>
          </a:p>
          <a:p>
            <a:pPr indent="0">
              <a:lnSpc>
                <a:spcPct val="110000"/>
              </a:lnSpc>
              <a:buFont typeface="Wingdings" pitchFamily="2" charset="2"/>
              <a:buChar char="§"/>
            </a:pPr>
            <a:endParaRPr lang="en-US" sz="1600" dirty="0">
              <a:solidFill>
                <a:srgbClr val="000066"/>
              </a:solidFill>
            </a:endParaRPr>
          </a:p>
          <a:p>
            <a:endParaRPr lang="en-US" sz="1600" dirty="0">
              <a:solidFill>
                <a:srgbClr val="000066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solidFill>
                <a:srgbClr val="000066"/>
              </a:solidFill>
            </a:endParaRPr>
          </a:p>
        </p:txBody>
      </p:sp>
      <p:pic>
        <p:nvPicPr>
          <p:cNvPr id="4" name="Picture 3" descr="wafer hd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b="7606"/>
          <a:stretch>
            <a:fillRect/>
          </a:stretch>
        </p:blipFill>
        <p:spPr>
          <a:xfrm>
            <a:off x="5466303" y="946330"/>
            <a:ext cx="2468880" cy="1500317"/>
          </a:xfrm>
          <a:prstGeom prst="rect">
            <a:avLst/>
          </a:prstGeom>
        </p:spPr>
      </p:pic>
      <p:pic>
        <p:nvPicPr>
          <p:cNvPr id="8" name="Picture 7" descr="dfn.jpg"/>
          <p:cNvPicPr>
            <a:picLocks noChangeAspect="1"/>
          </p:cNvPicPr>
          <p:nvPr/>
        </p:nvPicPr>
        <p:blipFill>
          <a:blip r:embed="rId3" cstate="print"/>
          <a:srcRect l="34807" t="7748" b="7950"/>
          <a:stretch>
            <a:fillRect/>
          </a:stretch>
        </p:blipFill>
        <p:spPr>
          <a:xfrm>
            <a:off x="5249732" y="3388658"/>
            <a:ext cx="2743200" cy="2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168" y="8378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Capacity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4550" y="3994285"/>
            <a:ext cx="78202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rgbClr val="000066"/>
                </a:solidFill>
              </a:rPr>
              <a:t>32% of the Total Capacity is available for Copper Bonding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100 % power backup</a:t>
            </a:r>
            <a:endParaRPr lang="en-US" dirty="0">
              <a:solidFill>
                <a:srgbClr val="0000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66180"/>
              </p:ext>
            </p:extLst>
          </p:nvPr>
        </p:nvGraphicFramePr>
        <p:xfrm>
          <a:off x="1110193" y="1295400"/>
          <a:ext cx="7208949" cy="2144776"/>
        </p:xfrm>
        <a:graphic>
          <a:graphicData uri="http://schemas.openxmlformats.org/drawingml/2006/table">
            <a:tbl>
              <a:tblPr firstRow="1" bandRow="1"/>
              <a:tblGrid>
                <a:gridCol w="215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Package Category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Capacity / Month 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(Mln Units)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Remarks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Leaded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1.7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Twenty Lead Equivalent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QFN / DFN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3.3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Three Sq.MM Equivalent</a:t>
                      </a:r>
                      <a:endParaRPr lang="en-SG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1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resentation on brainstorm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1602</Words>
  <Application>Microsoft Office PowerPoint</Application>
  <PresentationFormat>On-screen Show (4:3)</PresentationFormat>
  <Paragraphs>463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Andalus</vt:lpstr>
      <vt:lpstr>Arial</vt:lpstr>
      <vt:lpstr>Arial Black</vt:lpstr>
      <vt:lpstr>Calibri</vt:lpstr>
      <vt:lpstr>Segoe</vt:lpstr>
      <vt:lpstr>Times New Roman</vt:lpstr>
      <vt:lpstr>Wingdings</vt:lpstr>
      <vt:lpstr>Wingdings 2</vt:lpstr>
      <vt:lpstr>1_Presentation on brainstorming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Packages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Package Roadmap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Failure Analysis Capability</vt:lpstr>
      <vt:lpstr>Final Test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2014-09-04T04:25:34Z</dcterms:created>
  <dcterms:modified xsi:type="dcterms:W3CDTF">2024-01-06T07:39:52Z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