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12192000" cy="6858000"/>
  <p:embeddedFontLst>
    <p:embeddedFont>
      <p:font typeface="FMHNPU+Roboto Light" panose="020B0600000101010101" charset="0"/>
      <p:regular r:id="rId56"/>
    </p:embeddedFont>
    <p:embeddedFont>
      <p:font typeface="TITWIB+Roboto Bold Italic" panose="020B0600000101010101" charset="0"/>
      <p:regular r:id="rId57"/>
    </p:embeddedFont>
    <p:embeddedFont>
      <p:font typeface="TOINLG+Roboto Italic" panose="020B0600000101010101" charset="0"/>
      <p:regular r:id="rId58"/>
    </p:embeddedFont>
    <p:embeddedFont>
      <p:font typeface="CUWDWR+Lucida Sans Regular" panose="020B0600000101010101" charset="0"/>
      <p:regular r:id="rId59"/>
    </p:embeddedFont>
    <p:embeddedFont>
      <p:font typeface="Corbel" panose="020B0503020204020204" pitchFamily="34" charset="0"/>
      <p:regular r:id="rId60"/>
      <p:bold r:id="rId61"/>
      <p:italic r:id="rId62"/>
      <p:boldItalic r:id="rId63"/>
    </p:embeddedFont>
    <p:embeddedFont>
      <p:font typeface="Malgun Gothic" panose="020B0503020000020004" pitchFamily="50" charset="-127"/>
      <p:regular r:id="rId64"/>
      <p:bold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Headline R" panose="02030504000101010101" pitchFamily="18" charset="-127"/>
      <p:regular r:id="rId70"/>
    </p:embeddedFont>
    <p:embeddedFont>
      <p:font typeface="SNMIAS+Roboto Bold" panose="020B0600000101010101" charset="0"/>
      <p:regular r:id="rId71"/>
    </p:embeddedFont>
    <p:embeddedFont>
      <p:font typeface="GJPVTU+Roboto" panose="020B0600000101010101" charset="0"/>
      <p:regular r:id="rId72"/>
    </p:embeddedFont>
    <p:embeddedFont>
      <p:font typeface="GNIDAT+Raleway Bold" panose="020B0600000101010101" charset="0"/>
      <p:regular r:id="rId73"/>
    </p:embeddedFont>
    <p:embeddedFont>
      <p:font typeface="RUGODV+Raleway Regular" panose="020B0600000101010101" charset="0"/>
      <p:regular r:id="rId74"/>
    </p:embeddedFont>
    <p:embeddedFont>
      <p:font typeface="OGIERG+Roboto Black" panose="020B0600000101010101" charset="0"/>
      <p:regular r:id="rId75"/>
    </p:embeddedFont>
    <p:embeddedFont>
      <p:font typeface="SSREEA+Roboto Bold" panose="020B0600000101010101" charset="0"/>
      <p:regular r:id="rId76"/>
    </p:embeddedFont>
    <p:embeddedFont>
      <p:font typeface="FSNIAH+Roboto" panose="020B0600000101010101" charset="0"/>
      <p:regular r:id="rId77"/>
    </p:embeddedFont>
    <p:embeddedFont>
      <p:font typeface="Wingdings 2" panose="05020102010507070707" pitchFamily="18" charset="2"/>
      <p:regular r:id="rId7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82" y="5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3875" y="1759801"/>
            <a:ext cx="5532365" cy="953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0"/>
              </a:lnSpc>
              <a:spcBef>
                <a:spcPts val="0"/>
              </a:spcBef>
              <a:spcAft>
                <a:spcPts val="0"/>
              </a:spcAft>
            </a:pPr>
            <a:r>
              <a:rPr sz="6000" spc="10" dirty="0">
                <a:solidFill>
                  <a:srgbClr val="FFFFFF"/>
                </a:solidFill>
                <a:latin typeface="OGIERG+Roboto Black"/>
                <a:cs typeface="OGIERG+Roboto Black"/>
              </a:rPr>
              <a:t>TESCAN</a:t>
            </a:r>
            <a:r>
              <a:rPr sz="6000" spc="-82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spc="31" dirty="0">
                <a:solidFill>
                  <a:srgbClr val="FFFFFF"/>
                </a:solidFill>
                <a:latin typeface="OGIERG+Roboto Black"/>
                <a:cs typeface="OGIERG+Roboto Black"/>
              </a:rPr>
              <a:t>Ga</a:t>
            </a:r>
            <a:r>
              <a:rPr sz="6000" spc="-62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FIB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089"/>
            <a:ext cx="6186269" cy="46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6"/>
              </a:lnSpc>
              <a:spcBef>
                <a:spcPts val="0"/>
              </a:spcBef>
              <a:spcAft>
                <a:spcPts val="0"/>
              </a:spcAft>
            </a:pPr>
            <a:r>
              <a:rPr sz="3250" spc="-31" dirty="0">
                <a:solidFill>
                  <a:srgbClr val="0078B2"/>
                </a:solidFill>
                <a:latin typeface="Headline R"/>
                <a:cs typeface="Headline R"/>
              </a:rPr>
              <a:t>S9000G</a:t>
            </a:r>
            <a:r>
              <a:rPr sz="325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[</a:t>
            </a:r>
            <a:r>
              <a:rPr sz="1800" spc="-78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spc="-12" dirty="0">
                <a:solidFill>
                  <a:srgbClr val="FF9900"/>
                </a:solidFill>
                <a:latin typeface="Headline R"/>
                <a:cs typeface="Headline R"/>
              </a:rPr>
              <a:t>MAGNA</a:t>
            </a:r>
            <a:r>
              <a:rPr sz="1800" spc="-248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C</a:t>
            </a:r>
            <a:r>
              <a:rPr sz="1800" spc="-796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olumn</a:t>
            </a:r>
            <a:r>
              <a:rPr sz="1800" spc="-21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Technology]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582" y="1057716"/>
            <a:ext cx="9346276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TriS</a:t>
            </a:r>
            <a:r>
              <a:rPr sz="2050" b="1" spc="2367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spc="-18" dirty="0">
                <a:solidFill>
                  <a:srgbClr val="FFFFFF"/>
                </a:solidFill>
                <a:latin typeface="FSNIAH+Roboto"/>
                <a:cs typeface="FSNIAH+Roboto"/>
              </a:rPr>
              <a:t>detection</a:t>
            </a:r>
            <a:r>
              <a:rPr sz="2050" spc="-12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system</a:t>
            </a:r>
            <a:r>
              <a:rPr sz="2050" spc="-12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FSNIAH+Roboto"/>
                <a:cs typeface="FSNIAH+Roboto"/>
              </a:rPr>
              <a:t>(requires</a:t>
            </a:r>
            <a:r>
              <a:rPr sz="2050" spc="27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BDM)</a:t>
            </a:r>
            <a:r>
              <a:rPr sz="2050" spc="-135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-</a:t>
            </a:r>
            <a:r>
              <a:rPr sz="2050" spc="-25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true</a:t>
            </a:r>
            <a:r>
              <a:rPr sz="2050" spc="-86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18" dirty="0">
                <a:solidFill>
                  <a:srgbClr val="FFFFFF"/>
                </a:solidFill>
                <a:latin typeface="FSNIAH+Roboto"/>
                <a:cs typeface="FSNIAH+Roboto"/>
              </a:rPr>
              <a:t>topography</a:t>
            </a:r>
            <a:r>
              <a:rPr sz="2050" spc="-34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and</a:t>
            </a:r>
            <a:r>
              <a:rPr sz="2050" spc="-88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high</a:t>
            </a:r>
            <a:r>
              <a:rPr sz="2050" spc="-136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12" dirty="0">
                <a:solidFill>
                  <a:srgbClr val="FFFFFF"/>
                </a:solidFill>
                <a:latin typeface="FSNIAH+Roboto"/>
                <a:cs typeface="FSNIAH+Roboto"/>
              </a:rPr>
              <a:t>surface</a:t>
            </a:r>
            <a:r>
              <a:rPr sz="2050" spc="-8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detail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63176" y="1794312"/>
            <a:ext cx="2296881" cy="27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srgbClr val="005A86"/>
                </a:solidFill>
                <a:latin typeface="SSREEA+Roboto Bold"/>
                <a:cs typeface="SSREEA+Roboto Bold"/>
              </a:rPr>
              <a:t>In</a:t>
            </a:r>
            <a:r>
              <a:rPr sz="1550" b="1" spc="20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550" b="1" spc="-10" dirty="0">
                <a:solidFill>
                  <a:srgbClr val="005A86"/>
                </a:solidFill>
                <a:latin typeface="SSREEA+Roboto Bold"/>
                <a:cs typeface="SSREEA+Roboto Bold"/>
              </a:rPr>
              <a:t>Beam</a:t>
            </a:r>
            <a:r>
              <a:rPr sz="1550" b="1" spc="229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550" b="1" spc="17" dirty="0">
                <a:solidFill>
                  <a:srgbClr val="005A86"/>
                </a:solidFill>
                <a:latin typeface="SSREEA+Roboto Bold"/>
                <a:cs typeface="SSREEA+Roboto Bold"/>
              </a:rPr>
              <a:t>SE(UHR</a:t>
            </a:r>
            <a:r>
              <a:rPr sz="1550" b="1" spc="102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550" b="1" dirty="0">
                <a:solidFill>
                  <a:srgbClr val="005A86"/>
                </a:solidFill>
                <a:latin typeface="SSREEA+Roboto Bold"/>
                <a:cs typeface="SSREEA+Roboto Bold"/>
              </a:rPr>
              <a:t>Mode)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5338" y="2750955"/>
            <a:ext cx="962280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rgbClr val="005A86"/>
                </a:solidFill>
                <a:latin typeface="SSREEA+Roboto Bold"/>
                <a:cs typeface="SSREEA+Roboto Bold"/>
              </a:rPr>
              <a:t>SE(BDM)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15175" y="3985014"/>
            <a:ext cx="1870350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5A86"/>
                </a:solidFill>
                <a:latin typeface="SSREEA+Roboto Bold"/>
                <a:cs typeface="SSREEA+Roboto Bold"/>
              </a:rPr>
              <a:t>SE(Analysis</a:t>
            </a:r>
            <a:r>
              <a:rPr sz="1600" b="1" spc="54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600" b="1" spc="-23" dirty="0">
                <a:solidFill>
                  <a:srgbClr val="005A86"/>
                </a:solidFill>
                <a:latin typeface="SSREEA+Roboto Bold"/>
                <a:cs typeface="SSREEA+Roboto Bold"/>
              </a:rPr>
              <a:t>Mode)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089"/>
            <a:ext cx="6186269" cy="46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6"/>
              </a:lnSpc>
              <a:spcBef>
                <a:spcPts val="0"/>
              </a:spcBef>
              <a:spcAft>
                <a:spcPts val="0"/>
              </a:spcAft>
            </a:pPr>
            <a:r>
              <a:rPr sz="3250" spc="-31" dirty="0">
                <a:solidFill>
                  <a:srgbClr val="0078B2"/>
                </a:solidFill>
                <a:latin typeface="Headline R"/>
                <a:cs typeface="Headline R"/>
              </a:rPr>
              <a:t>S9000G</a:t>
            </a:r>
            <a:r>
              <a:rPr sz="325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[</a:t>
            </a:r>
            <a:r>
              <a:rPr sz="1800" spc="-78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spc="-12" dirty="0">
                <a:solidFill>
                  <a:srgbClr val="FF9900"/>
                </a:solidFill>
                <a:latin typeface="Headline R"/>
                <a:cs typeface="Headline R"/>
              </a:rPr>
              <a:t>MAGNA</a:t>
            </a:r>
            <a:r>
              <a:rPr sz="1800" spc="-248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C</a:t>
            </a:r>
            <a:r>
              <a:rPr sz="1800" spc="-796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olumn</a:t>
            </a:r>
            <a:r>
              <a:rPr sz="1800" spc="-21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Technology]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582" y="1057716"/>
            <a:ext cx="9217144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TriB</a:t>
            </a:r>
            <a:r>
              <a:rPr sz="2050" b="1" spc="2320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spc="-18" dirty="0">
                <a:solidFill>
                  <a:srgbClr val="FFFFFF"/>
                </a:solidFill>
                <a:latin typeface="FSNIAH+Roboto"/>
                <a:cs typeface="FSNIAH+Roboto"/>
              </a:rPr>
              <a:t>detection</a:t>
            </a:r>
            <a:r>
              <a:rPr sz="2050" spc="-47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system</a:t>
            </a:r>
            <a:r>
              <a:rPr sz="2050" spc="-101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-</a:t>
            </a:r>
            <a:r>
              <a:rPr sz="2050" spc="-25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FSNIAH+Roboto"/>
                <a:cs typeface="FSNIAH+Roboto"/>
              </a:rPr>
              <a:t>angle-selective</a:t>
            </a:r>
            <a:r>
              <a:rPr sz="2050" spc="-16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BSE</a:t>
            </a:r>
            <a:r>
              <a:rPr sz="2050" spc="-9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imaging</a:t>
            </a:r>
            <a:r>
              <a:rPr sz="2050" spc="-227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27" dirty="0">
                <a:solidFill>
                  <a:srgbClr val="FFFFFF"/>
                </a:solidFill>
                <a:latin typeface="FSNIAH+Roboto"/>
                <a:cs typeface="FSNIAH+Roboto"/>
              </a:rPr>
              <a:t>for</a:t>
            </a:r>
            <a:r>
              <a:rPr sz="2050" spc="21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true</a:t>
            </a:r>
            <a:r>
              <a:rPr sz="2050" spc="-14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FSNIAH+Roboto"/>
                <a:cs typeface="FSNIAH+Roboto"/>
              </a:rPr>
              <a:t>material</a:t>
            </a:r>
            <a:r>
              <a:rPr sz="2050" spc="-182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2050" spc="-12" dirty="0">
                <a:solidFill>
                  <a:srgbClr val="FFFFFF"/>
                </a:solidFill>
                <a:latin typeface="FSNIAH+Roboto"/>
                <a:cs typeface="FSNIAH+Roboto"/>
              </a:rPr>
              <a:t>contrast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00615" y="1795026"/>
            <a:ext cx="1492591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005A86"/>
                </a:solidFill>
                <a:latin typeface="SSREEA+Roboto Bold"/>
                <a:cs typeface="SSREEA+Roboto Bold"/>
              </a:rPr>
              <a:t>Mid</a:t>
            </a:r>
            <a:r>
              <a:rPr sz="1600" b="1" spc="61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005A86"/>
                </a:solidFill>
                <a:latin typeface="SSREEA+Roboto Bold"/>
                <a:cs typeface="SSREEA+Roboto Bold"/>
              </a:rPr>
              <a:t>Angle</a:t>
            </a:r>
            <a:r>
              <a:rPr sz="1600" b="1" spc="14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600" b="1" spc="-30" dirty="0">
                <a:solidFill>
                  <a:srgbClr val="005A86"/>
                </a:solidFill>
                <a:latin typeface="SSREEA+Roboto Bold"/>
                <a:cs typeface="SSREEA+Roboto Bold"/>
              </a:rPr>
              <a:t>BSE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9177" y="2720475"/>
            <a:ext cx="1495090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5" dirty="0">
                <a:solidFill>
                  <a:srgbClr val="005A86"/>
                </a:solidFill>
                <a:latin typeface="SSREEA+Roboto Bold"/>
                <a:cs typeface="SSREEA+Roboto Bold"/>
              </a:rPr>
              <a:t>In-Beam</a:t>
            </a:r>
            <a:r>
              <a:rPr sz="1600" b="1" spc="195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600" b="1" spc="-15" dirty="0">
                <a:solidFill>
                  <a:srgbClr val="005A86"/>
                </a:solidFill>
                <a:latin typeface="SSREEA+Roboto Bold"/>
                <a:cs typeface="SSREEA+Roboto Bold"/>
              </a:rPr>
              <a:t>f-BSE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15175" y="3985014"/>
            <a:ext cx="1870014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1" dirty="0">
                <a:solidFill>
                  <a:srgbClr val="005A86"/>
                </a:solidFill>
                <a:latin typeface="SSREEA+Roboto Bold"/>
                <a:cs typeface="SSREEA+Roboto Bold"/>
              </a:rPr>
              <a:t>R-BSE(Wide</a:t>
            </a:r>
            <a:r>
              <a:rPr sz="1600" b="1" spc="183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600" b="1" spc="-10" dirty="0">
                <a:solidFill>
                  <a:srgbClr val="005A86"/>
                </a:solidFill>
                <a:latin typeface="SSREEA+Roboto Bold"/>
                <a:cs typeface="SSREEA+Roboto Bold"/>
              </a:rPr>
              <a:t>angle)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95433" y="4120272"/>
            <a:ext cx="421200" cy="16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2</a:t>
            </a:r>
            <a:r>
              <a:rPr sz="800" b="1" spc="17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800" b="1" spc="21" dirty="0">
                <a:solidFill>
                  <a:srgbClr val="FFFFFF"/>
                </a:solidFill>
                <a:latin typeface="SSREEA+Roboto Bold"/>
                <a:cs typeface="SSREEA+Roboto Bold"/>
              </a:rPr>
              <a:t>keV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6440" y="5091521"/>
            <a:ext cx="420914" cy="16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3"/>
              </a:lnSpc>
              <a:spcBef>
                <a:spcPts val="0"/>
              </a:spcBef>
              <a:spcAft>
                <a:spcPts val="0"/>
              </a:spcAft>
            </a:pPr>
            <a:r>
              <a:rPr sz="850" b="1" dirty="0">
                <a:solidFill>
                  <a:srgbClr val="FFFFFF"/>
                </a:solidFill>
                <a:latin typeface="SSREEA+Roboto Bold"/>
                <a:cs typeface="SSREEA+Roboto Bold"/>
              </a:rPr>
              <a:t>2</a:t>
            </a:r>
            <a:r>
              <a:rPr sz="850" b="1" spc="-23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SSREEA+Roboto Bold"/>
                <a:cs typeface="SSREEA+Roboto Bold"/>
              </a:rPr>
              <a:t>keV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14844" y="6306656"/>
            <a:ext cx="420915" cy="16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3"/>
              </a:lnSpc>
              <a:spcBef>
                <a:spcPts val="0"/>
              </a:spcBef>
              <a:spcAft>
                <a:spcPts val="0"/>
              </a:spcAft>
            </a:pPr>
            <a:r>
              <a:rPr sz="850" b="1" dirty="0">
                <a:solidFill>
                  <a:srgbClr val="FFFFFF"/>
                </a:solidFill>
                <a:latin typeface="SSREEA+Roboto Bold"/>
                <a:cs typeface="SSREEA+Roboto Bold"/>
              </a:rPr>
              <a:t>2</a:t>
            </a:r>
            <a:r>
              <a:rPr sz="850" b="1" spc="-23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SSREEA+Roboto Bold"/>
                <a:cs typeface="SSREEA+Roboto Bold"/>
              </a:rPr>
              <a:t>keV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089"/>
            <a:ext cx="6186269" cy="46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6"/>
              </a:lnSpc>
              <a:spcBef>
                <a:spcPts val="0"/>
              </a:spcBef>
              <a:spcAft>
                <a:spcPts val="0"/>
              </a:spcAft>
            </a:pPr>
            <a:r>
              <a:rPr sz="3250" spc="-31" dirty="0">
                <a:solidFill>
                  <a:srgbClr val="0078B2"/>
                </a:solidFill>
                <a:latin typeface="Headline R"/>
                <a:cs typeface="Headline R"/>
              </a:rPr>
              <a:t>S9000G</a:t>
            </a:r>
            <a:r>
              <a:rPr sz="325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[</a:t>
            </a:r>
            <a:r>
              <a:rPr sz="1800" spc="-78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spc="-12" dirty="0">
                <a:solidFill>
                  <a:srgbClr val="FF9900"/>
                </a:solidFill>
                <a:latin typeface="Headline R"/>
                <a:cs typeface="Headline R"/>
              </a:rPr>
              <a:t>MAGNA</a:t>
            </a:r>
            <a:r>
              <a:rPr sz="1800" spc="-248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C</a:t>
            </a:r>
            <a:r>
              <a:rPr sz="1800" spc="-796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olumn</a:t>
            </a:r>
            <a:r>
              <a:rPr sz="1800" spc="-214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Technology]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582" y="1099372"/>
            <a:ext cx="4789717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1" dirty="0">
                <a:solidFill>
                  <a:srgbClr val="FFFFFF"/>
                </a:solidFill>
                <a:latin typeface="GJPVTU+Roboto"/>
                <a:cs typeface="GJPVTU+Roboto"/>
              </a:rPr>
              <a:t>In</a:t>
            </a:r>
            <a:r>
              <a:rPr sz="2050" spc="40" dirty="0">
                <a:solidFill>
                  <a:srgbClr val="FFFFFF"/>
                </a:solidFill>
                <a:latin typeface="GJPVTU+Roboto"/>
                <a:cs typeface="GJPVTU+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GJPVTU+Roboto"/>
                <a:cs typeface="GJPVTU+Roboto"/>
              </a:rPr>
              <a:t>column</a:t>
            </a:r>
            <a:r>
              <a:rPr sz="2050" spc="-130" dirty="0">
                <a:solidFill>
                  <a:srgbClr val="FFFFFF"/>
                </a:solidFill>
                <a:latin typeface="GJPVTU+Roboto"/>
                <a:cs typeface="GJPVTU+Roboto"/>
              </a:rPr>
              <a:t> </a:t>
            </a:r>
            <a:r>
              <a:rPr sz="2050" spc="-23" dirty="0">
                <a:solidFill>
                  <a:srgbClr val="FFFFFF"/>
                </a:solidFill>
                <a:latin typeface="GJPVTU+Roboto"/>
                <a:cs typeface="GJPVTU+Roboto"/>
              </a:rPr>
              <a:t>BSE’s</a:t>
            </a:r>
            <a:r>
              <a:rPr sz="2050" spc="-41" dirty="0">
                <a:solidFill>
                  <a:srgbClr val="FFFFFF"/>
                </a:solidFill>
                <a:latin typeface="GJPVTU+Roboto"/>
                <a:cs typeface="GJPVTU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GJPVTU+Roboto"/>
                <a:cs typeface="GJPVTU+Roboto"/>
              </a:rPr>
              <a:t>selective</a:t>
            </a:r>
            <a:r>
              <a:rPr sz="2050" spc="-86" dirty="0">
                <a:solidFill>
                  <a:srgbClr val="FFFFFF"/>
                </a:solidFill>
                <a:latin typeface="GJPVTU+Roboto"/>
                <a:cs typeface="GJPVTU+Roboto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GJPVTU+Roboto"/>
                <a:cs typeface="GJPVTU+Roboto"/>
              </a:rPr>
              <a:t>energy</a:t>
            </a:r>
            <a:r>
              <a:rPr sz="2050" spc="-30" dirty="0">
                <a:solidFill>
                  <a:srgbClr val="FFFFFF"/>
                </a:solidFill>
                <a:latin typeface="GJPVTU+Roboto"/>
                <a:cs typeface="GJPVTU+Roboto"/>
              </a:rPr>
              <a:t> </a:t>
            </a:r>
            <a:r>
              <a:rPr sz="2050" dirty="0">
                <a:solidFill>
                  <a:srgbClr val="FFFFFF"/>
                </a:solidFill>
                <a:latin typeface="GJPVTU+Roboto"/>
                <a:cs typeface="GJPVTU+Roboto"/>
              </a:rPr>
              <a:t>filtering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9989" y="2304449"/>
            <a:ext cx="191673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005A86"/>
                </a:solidFill>
                <a:latin typeface="SSREEA+Roboto Bold"/>
                <a:cs typeface="SSREEA+Roboto Bold"/>
              </a:rPr>
              <a:t>Energy</a:t>
            </a:r>
            <a:r>
              <a:rPr sz="1800" b="1" spc="-87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800" b="1" spc="-14" dirty="0">
                <a:solidFill>
                  <a:srgbClr val="005A86"/>
                </a:solidFill>
                <a:latin typeface="SSREEA+Roboto Bold"/>
                <a:cs typeface="SSREEA+Roboto Bold"/>
              </a:rPr>
              <a:t>Filter</a:t>
            </a:r>
            <a:r>
              <a:rPr sz="1800" b="1" spc="104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800" b="1" spc="10" dirty="0">
                <a:solidFill>
                  <a:srgbClr val="005A86"/>
                </a:solidFill>
                <a:latin typeface="SSREEA+Roboto Bold"/>
                <a:cs typeface="SSREEA+Roboto Bold"/>
              </a:rPr>
              <a:t>OFF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72959" y="2308513"/>
            <a:ext cx="2794234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005A86"/>
                </a:solidFill>
                <a:latin typeface="SSREEA+Roboto Bold"/>
                <a:cs typeface="SSREEA+Roboto Bold"/>
              </a:rPr>
              <a:t>Energy</a:t>
            </a:r>
            <a:r>
              <a:rPr sz="1800" b="1" spc="-87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800" b="1" spc="-14" dirty="0">
                <a:solidFill>
                  <a:srgbClr val="005A86"/>
                </a:solidFill>
                <a:latin typeface="SSREEA+Roboto Bold"/>
                <a:cs typeface="SSREEA+Roboto Bold"/>
              </a:rPr>
              <a:t>Filter</a:t>
            </a:r>
            <a:r>
              <a:rPr sz="1800" b="1" spc="104" dirty="0">
                <a:solidFill>
                  <a:srgbClr val="005A86"/>
                </a:solidFill>
                <a:latin typeface="SSREEA+Roboto Bold"/>
                <a:cs typeface="SSREEA+Roboto Bold"/>
              </a:rPr>
              <a:t> </a:t>
            </a:r>
            <a:r>
              <a:rPr sz="1800" b="1" spc="10" dirty="0">
                <a:solidFill>
                  <a:srgbClr val="005A86"/>
                </a:solidFill>
                <a:latin typeface="SSREEA+Roboto Bold"/>
                <a:cs typeface="SSREEA+Roboto Bold"/>
              </a:rPr>
              <a:t>ON(3900eV)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3792" y="5810221"/>
            <a:ext cx="4797168" cy="58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1800" spc="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1800" spc="-4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FSNIAH+Roboto"/>
                <a:cs typeface="FSNIAH+Roboto"/>
              </a:rPr>
              <a:t>Au</a:t>
            </a:r>
            <a:r>
              <a:rPr sz="1800" spc="-4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grains</a:t>
            </a:r>
            <a:r>
              <a:rPr sz="1800" spc="5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1" dirty="0">
                <a:solidFill>
                  <a:srgbClr val="000000"/>
                </a:solidFill>
                <a:latin typeface="FSNIAH+Roboto"/>
                <a:cs typeface="FSNIAH+Roboto"/>
              </a:rPr>
              <a:t>on</a:t>
            </a:r>
            <a:r>
              <a:rPr sz="1800" spc="-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Si</a:t>
            </a:r>
            <a:r>
              <a:rPr sz="1800" spc="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imaged</a:t>
            </a:r>
            <a:r>
              <a:rPr sz="1800" spc="3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at</a:t>
            </a:r>
            <a:r>
              <a:rPr sz="1800" spc="-6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4</a:t>
            </a:r>
            <a:r>
              <a:rPr sz="1800" spc="8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with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in-column</a:t>
            </a:r>
            <a:r>
              <a:rPr sz="1800" spc="-10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00470" y="5811173"/>
            <a:ext cx="4803306" cy="589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7" dirty="0">
                <a:solidFill>
                  <a:srgbClr val="000000"/>
                </a:solidFill>
                <a:latin typeface="FSNIAH+Roboto"/>
                <a:cs typeface="FSNIAH+Roboto"/>
              </a:rPr>
              <a:t>low</a:t>
            </a:r>
            <a:r>
              <a:rPr sz="1800" spc="-9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loss</a:t>
            </a:r>
            <a:r>
              <a:rPr sz="1800" spc="4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1800" spc="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1800" spc="-4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FSNIAH+Roboto"/>
                <a:cs typeface="FSNIAH+Roboto"/>
              </a:rPr>
              <a:t>Au</a:t>
            </a:r>
            <a:r>
              <a:rPr sz="1800" spc="-1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grains</a:t>
            </a:r>
            <a:r>
              <a:rPr sz="1800" spc="1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1" dirty="0">
                <a:solidFill>
                  <a:srgbClr val="000000"/>
                </a:solidFill>
                <a:latin typeface="FSNIAH+Roboto"/>
                <a:cs typeface="FSNIAH+Roboto"/>
              </a:rPr>
              <a:t>on</a:t>
            </a:r>
            <a:r>
              <a:rPr sz="1800" spc="-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Si</a:t>
            </a:r>
            <a:r>
              <a:rPr sz="1800" spc="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imaged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at</a:t>
            </a:r>
            <a:r>
              <a:rPr sz="1800" spc="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4</a:t>
            </a:r>
            <a:r>
              <a:rPr sz="1800" spc="-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with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in-column</a:t>
            </a:r>
            <a:r>
              <a:rPr sz="1800" spc="-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800" spc="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892" y="278339"/>
            <a:ext cx="3513016" cy="46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7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78B2"/>
                </a:solidFill>
                <a:latin typeface="Arial"/>
                <a:cs typeface="Arial"/>
              </a:rPr>
              <a:t>STEM</a:t>
            </a:r>
            <a:r>
              <a:rPr sz="3000" b="1" spc="-36" dirty="0">
                <a:solidFill>
                  <a:srgbClr val="0078B2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0078B2"/>
                </a:solidFill>
                <a:latin typeface="Arial"/>
                <a:cs typeface="Arial"/>
              </a:rPr>
              <a:t>Observation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9976" y="1331248"/>
            <a:ext cx="1079607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STEM</a:t>
            </a:r>
            <a:r>
              <a:rPr sz="1800" spc="-62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FSNIAH+Roboto"/>
                <a:cs typeface="FSNIAH+Roboto"/>
              </a:rPr>
              <a:t>DF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4335" y="1364903"/>
            <a:ext cx="1079537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STEM BF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28809" y="4100270"/>
            <a:ext cx="654536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spc="12" dirty="0">
                <a:solidFill>
                  <a:srgbClr val="FFFFFF"/>
                </a:solidFill>
                <a:latin typeface="FSNIAH+Roboto"/>
                <a:cs typeface="FSNIAH+Roboto"/>
              </a:rPr>
              <a:t>50</a:t>
            </a:r>
            <a:r>
              <a:rPr sz="1450" spc="-137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spc="23" dirty="0">
                <a:solidFill>
                  <a:srgbClr val="FFFFFF"/>
                </a:solidFill>
                <a:latin typeface="FSNIAH+Roboto"/>
                <a:cs typeface="FSNIAH+Roboto"/>
              </a:rPr>
              <a:t>nm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28610" y="4514108"/>
            <a:ext cx="2258856" cy="776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54" dirty="0">
                <a:solidFill>
                  <a:srgbClr val="000000"/>
                </a:solidFill>
                <a:latin typeface="SSREEA+Roboto Bold"/>
                <a:cs typeface="SSREEA+Roboto Bold"/>
              </a:rPr>
              <a:t>HV:</a:t>
            </a:r>
            <a:r>
              <a:rPr sz="2400" b="1" spc="-93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30</a:t>
            </a:r>
            <a:r>
              <a:rPr sz="2400" spc="-6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</a:p>
          <a:p>
            <a:pPr marL="0" marR="0">
              <a:lnSpc>
                <a:spcPts val="2883"/>
              </a:lnSpc>
              <a:spcBef>
                <a:spcPts val="46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SSREEA+Roboto Bold"/>
                <a:cs typeface="SSREEA+Roboto Bold"/>
              </a:rPr>
              <a:t>Detector:</a:t>
            </a:r>
            <a:r>
              <a:rPr sz="2400" b="1" spc="-215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28610" y="5248247"/>
            <a:ext cx="3164929" cy="1139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SSREEA+Roboto Bold"/>
                <a:cs typeface="SSREEA+Roboto Bold"/>
              </a:rPr>
              <a:t>Sample: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Catalyst</a:t>
            </a:r>
            <a:r>
              <a:rPr sz="2400" spc="-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from</a:t>
            </a:r>
          </a:p>
          <a:p>
            <a:pPr marL="0" marR="0">
              <a:lnSpc>
                <a:spcPts val="2883"/>
              </a:lnSpc>
              <a:spcBef>
                <a:spcPts val="4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carbon</a:t>
            </a:r>
            <a:r>
              <a:rPr sz="2400" spc="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nanoparticles</a:t>
            </a:r>
          </a:p>
          <a:p>
            <a:pPr marL="0" marR="0">
              <a:lnSpc>
                <a:spcPts val="28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SNIAH+Roboto"/>
                <a:cs typeface="FSNIAH+Roboto"/>
              </a:rPr>
              <a:t>doped with</a:t>
            </a:r>
            <a:r>
              <a:rPr sz="2400" spc="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FSNIAH+Roboto"/>
                <a:cs typeface="FSNIAH+Roboto"/>
              </a:rPr>
              <a:t>Pt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30925" y="6072628"/>
            <a:ext cx="65426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spc="40" dirty="0">
                <a:solidFill>
                  <a:srgbClr val="FFFFFF"/>
                </a:solidFill>
                <a:latin typeface="FSNIAH+Roboto"/>
                <a:cs typeface="FSNIAH+Roboto"/>
              </a:rPr>
              <a:t>30</a:t>
            </a:r>
            <a:r>
              <a:rPr sz="1400" spc="-125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00" spc="51" dirty="0">
                <a:solidFill>
                  <a:srgbClr val="FFFFFF"/>
                </a:solidFill>
                <a:latin typeface="FSNIAH+Roboto"/>
                <a:cs typeface="FSNIAH+Roboto"/>
              </a:rPr>
              <a:t>nm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892" y="278339"/>
            <a:ext cx="5400583" cy="464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7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1" dirty="0">
                <a:solidFill>
                  <a:srgbClr val="0078B2"/>
                </a:solidFill>
                <a:latin typeface="Arial"/>
                <a:cs typeface="Arial"/>
              </a:rPr>
              <a:t>Catalyst</a:t>
            </a:r>
            <a:r>
              <a:rPr sz="3000" b="1" spc="50" dirty="0">
                <a:solidFill>
                  <a:srgbClr val="0078B2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78B2"/>
                </a:solidFill>
                <a:latin typeface="Arial"/>
                <a:cs typeface="Arial"/>
              </a:rPr>
              <a:t>Sample</a:t>
            </a:r>
            <a:r>
              <a:rPr sz="3000" b="1" spc="49" dirty="0">
                <a:solidFill>
                  <a:srgbClr val="0078B2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0078B2"/>
                </a:solidFill>
                <a:latin typeface="Arial"/>
                <a:cs typeface="Arial"/>
              </a:rPr>
              <a:t>Observation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88475" y="4798516"/>
            <a:ext cx="758452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100</a:t>
            </a:r>
            <a:r>
              <a:rPr sz="1450" spc="-134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spc="23" dirty="0">
                <a:solidFill>
                  <a:srgbClr val="FFFFFF"/>
                </a:solidFill>
                <a:latin typeface="FSNIAH+Roboto"/>
                <a:cs typeface="FSNIAH+Roboto"/>
              </a:rPr>
              <a:t>nm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44030" y="5195705"/>
            <a:ext cx="2691341" cy="5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SSREEA+Roboto Bold"/>
                <a:cs typeface="SSREEA+Roboto Bold"/>
              </a:rPr>
              <a:t>HV:</a:t>
            </a:r>
            <a:r>
              <a:rPr sz="1600" b="1" spc="-18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2</a:t>
            </a:r>
            <a:r>
              <a:rPr sz="1600" spc="5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</a:p>
          <a:p>
            <a:pPr marL="0" marR="0">
              <a:lnSpc>
                <a:spcPts val="1893"/>
              </a:lnSpc>
              <a:spcBef>
                <a:spcPts val="9"/>
              </a:spcBef>
              <a:spcAft>
                <a:spcPts val="0"/>
              </a:spcAft>
            </a:pPr>
            <a:r>
              <a:rPr sz="1600" b="1" spc="-12" dirty="0">
                <a:solidFill>
                  <a:srgbClr val="000000"/>
                </a:solidFill>
                <a:latin typeface="SSREEA+Roboto Bold"/>
                <a:cs typeface="SSREEA+Roboto Bold"/>
              </a:rPr>
              <a:t>Detector:</a:t>
            </a:r>
            <a:r>
              <a:rPr sz="1600" b="1" spc="72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In-Beam</a:t>
            </a:r>
            <a:r>
              <a:rPr sz="1600" spc="8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47" dirty="0">
                <a:solidFill>
                  <a:srgbClr val="000000"/>
                </a:solidFill>
                <a:latin typeface="FSNIAH+Roboto"/>
                <a:cs typeface="FSNIAH+Roboto"/>
              </a:rPr>
              <a:t>SE</a:t>
            </a:r>
            <a:r>
              <a:rPr sz="1600" spc="8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FSNIAH+Roboto"/>
                <a:cs typeface="FSNIAH+Roboto"/>
              </a:rPr>
              <a:t>(BDM)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44030" y="5682115"/>
            <a:ext cx="4112156" cy="5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5" dirty="0">
                <a:solidFill>
                  <a:srgbClr val="000000"/>
                </a:solidFill>
                <a:latin typeface="SSREEA+Roboto Bold"/>
                <a:cs typeface="SSREEA+Roboto Bold"/>
              </a:rPr>
              <a:t>Sample:</a:t>
            </a:r>
            <a:r>
              <a:rPr sz="1600" b="1" spc="149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FSNIAH+Roboto"/>
                <a:cs typeface="FSNIAH+Roboto"/>
              </a:rPr>
              <a:t>Catalyst</a:t>
            </a:r>
            <a:r>
              <a:rPr sz="1600" spc="6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FSNIAH+Roboto"/>
                <a:cs typeface="FSNIAH+Roboto"/>
              </a:rPr>
              <a:t>from</a:t>
            </a:r>
            <a:r>
              <a:rPr sz="1600" spc="9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FSNIAH+Roboto"/>
                <a:cs typeface="FSNIAH+Roboto"/>
              </a:rPr>
              <a:t>carbon</a:t>
            </a:r>
            <a:r>
              <a:rPr sz="1600" spc="16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FSNIAH+Roboto"/>
                <a:cs typeface="FSNIAH+Roboto"/>
              </a:rPr>
              <a:t>nanoparticles</a:t>
            </a:r>
          </a:p>
          <a:p>
            <a:pPr marL="0" marR="0">
              <a:lnSpc>
                <a:spcPts val="1893"/>
              </a:lnSpc>
              <a:spcBef>
                <a:spcPts val="9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FSNIAH+Roboto"/>
                <a:cs typeface="FSNIAH+Roboto"/>
              </a:rPr>
              <a:t>doped</a:t>
            </a:r>
            <a:r>
              <a:rPr sz="1600" spc="5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with </a:t>
            </a:r>
            <a:r>
              <a:rPr sz="1600" spc="-34" dirty="0">
                <a:solidFill>
                  <a:srgbClr val="000000"/>
                </a:solidFill>
                <a:latin typeface="FSNIAH+Roboto"/>
                <a:cs typeface="FSNIAH+Roboto"/>
              </a:rPr>
              <a:t>Pt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653" y="5898019"/>
            <a:ext cx="758451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200</a:t>
            </a:r>
            <a:r>
              <a:rPr sz="1450" spc="-134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spc="23" dirty="0">
                <a:solidFill>
                  <a:srgbClr val="FFFFFF"/>
                </a:solidFill>
                <a:latin typeface="FSNIAH+Roboto"/>
                <a:cs typeface="FSNIAH+Roboto"/>
              </a:rPr>
              <a:t>nm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525" y="2270087"/>
            <a:ext cx="5970726" cy="953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0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SEM 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1327"/>
            <a:ext cx="5908264" cy="444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Equi-Power</a:t>
            </a:r>
            <a:r>
              <a:rPr sz="3100" spc="-105" baseline="30099" dirty="0">
                <a:solidFill>
                  <a:srgbClr val="0078B2"/>
                </a:solidFill>
                <a:latin typeface="Headline R"/>
                <a:cs typeface="Headline R"/>
              </a:rPr>
              <a:t>TM</a:t>
            </a:r>
            <a:r>
              <a:rPr sz="3100" spc="-707" baseline="3009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T</a:t>
            </a:r>
            <a:r>
              <a:rPr sz="3000" spc="-1451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e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31" dirty="0">
                <a:solidFill>
                  <a:srgbClr val="0078B2"/>
                </a:solidFill>
                <a:latin typeface="Headline R"/>
                <a:cs typeface="Headline R"/>
              </a:rPr>
              <a:t>chnology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557" y="1398304"/>
            <a:ext cx="7028217" cy="85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EquiPowe</a:t>
            </a:r>
            <a:r>
              <a:rPr sz="1800" spc="167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technology</a:t>
            </a:r>
            <a:r>
              <a:rPr sz="1800" spc="-10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with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constant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thermal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power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dissipation</a:t>
            </a:r>
            <a:r>
              <a:rPr sz="1800" spc="-1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for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excellent</a:t>
            </a:r>
            <a:r>
              <a:rPr sz="1800" spc="-1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column</a:t>
            </a:r>
            <a:r>
              <a:rPr sz="1800" spc="-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stability</a:t>
            </a:r>
            <a:r>
              <a:rPr sz="1800" spc="-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during</a:t>
            </a:r>
            <a:r>
              <a:rPr sz="1800" spc="-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time-consuming</a:t>
            </a:r>
            <a:r>
              <a:rPr sz="1800" spc="-4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applications</a:t>
            </a:r>
            <a:r>
              <a:rPr sz="1800" spc="-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such</a:t>
            </a:r>
          </a:p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as</a:t>
            </a:r>
            <a:r>
              <a:rPr sz="1800" spc="-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EDS</a:t>
            </a:r>
            <a:r>
              <a:rPr sz="1800" spc="-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FIB-SEM</a:t>
            </a:r>
            <a:r>
              <a:rPr sz="1800" spc="-8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tomography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7557" y="2352328"/>
            <a:ext cx="7034189" cy="579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Electron</a:t>
            </a:r>
            <a:r>
              <a:rPr sz="1800" spc="-10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beam currents</a:t>
            </a:r>
            <a:r>
              <a:rPr sz="1800" spc="-3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FSNIAH+Roboto"/>
                <a:cs typeface="FSNIAH+Roboto"/>
              </a:rPr>
              <a:t>up</a:t>
            </a:r>
            <a:r>
              <a:rPr sz="1800" spc="5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1800" spc="-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b="1" spc="17" dirty="0">
                <a:solidFill>
                  <a:srgbClr val="FFC000"/>
                </a:solidFill>
                <a:latin typeface="SSREEA+Roboto Bold"/>
                <a:cs typeface="SSREEA+Roboto Bold"/>
              </a:rPr>
              <a:t>400</a:t>
            </a:r>
            <a:r>
              <a:rPr sz="1800" b="1" dirty="0">
                <a:solidFill>
                  <a:srgbClr val="FFC000"/>
                </a:solidFill>
                <a:latin typeface="SSREEA+Roboto Bold"/>
                <a:cs typeface="SSREEA+Roboto Bold"/>
              </a:rPr>
              <a:t> </a:t>
            </a:r>
            <a:r>
              <a:rPr sz="1800" b="1" spc="-31" dirty="0">
                <a:solidFill>
                  <a:srgbClr val="FFC000"/>
                </a:solidFill>
                <a:latin typeface="SSREEA+Roboto Bold"/>
                <a:cs typeface="SSREEA+Roboto Bold"/>
              </a:rPr>
              <a:t>nA</a:t>
            </a:r>
            <a:r>
              <a:rPr sz="1800" b="1" spc="25" dirty="0">
                <a:solidFill>
                  <a:srgbClr val="FFC000"/>
                </a:solidFill>
                <a:latin typeface="SSREEA+Roboto Bold"/>
                <a:cs typeface="SSREEA+Roboto Bold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which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is</a:t>
            </a:r>
            <a:r>
              <a:rPr sz="1800" spc="-4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beneficial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for analysis</a:t>
            </a:r>
          </a:p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such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as</a:t>
            </a:r>
            <a:r>
              <a:rPr sz="1800" spc="-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EBSD,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EDS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557" y="3019713"/>
            <a:ext cx="6960896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Rapid</a:t>
            </a:r>
            <a:r>
              <a:rPr sz="1800" spc="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beam energy</a:t>
            </a:r>
            <a:r>
              <a:rPr sz="1800" spc="-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changes</a:t>
            </a:r>
            <a:r>
              <a:rPr sz="1800" spc="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excellent</a:t>
            </a:r>
            <a:r>
              <a:rPr sz="1800" spc="-1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electron</a:t>
            </a:r>
            <a:r>
              <a:rPr sz="1800" spc="-10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column</a:t>
            </a:r>
            <a:r>
              <a:rPr sz="1800" spc="-9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stability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27643" y="3792135"/>
            <a:ext cx="3596280" cy="1297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SSREEA+Roboto Bold"/>
                <a:cs typeface="SSREEA+Roboto Bold"/>
              </a:rPr>
              <a:t>No</a:t>
            </a:r>
            <a:r>
              <a:rPr sz="1500" b="1" spc="-11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500" b="1" spc="-18" dirty="0">
                <a:solidFill>
                  <a:srgbClr val="000000"/>
                </a:solidFill>
                <a:latin typeface="SSREEA+Roboto Bold"/>
                <a:cs typeface="SSREEA+Roboto Bold"/>
              </a:rPr>
              <a:t>drift</a:t>
            </a:r>
            <a:r>
              <a:rPr sz="1500" b="1" spc="111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500" b="1" spc="-20" dirty="0">
                <a:solidFill>
                  <a:srgbClr val="000000"/>
                </a:solidFill>
                <a:latin typeface="SSREEA+Roboto Bold"/>
                <a:cs typeface="SSREEA+Roboto Bold"/>
              </a:rPr>
              <a:t>in</a:t>
            </a:r>
            <a:r>
              <a:rPr sz="1500" b="1" spc="81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500" b="1" spc="-11" dirty="0">
                <a:solidFill>
                  <a:srgbClr val="000000"/>
                </a:solidFill>
                <a:latin typeface="SSREEA+Roboto Bold"/>
                <a:cs typeface="SSREEA+Roboto Bold"/>
              </a:rPr>
              <a:t>time-consuming</a:t>
            </a:r>
            <a:r>
              <a:rPr sz="1500" b="1" spc="204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500" b="1" spc="-10" dirty="0">
                <a:solidFill>
                  <a:srgbClr val="000000"/>
                </a:solidFill>
                <a:latin typeface="SSREEA+Roboto Bold"/>
                <a:cs typeface="SSREEA+Roboto Bold"/>
              </a:rPr>
              <a:t>applications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.</a:t>
            </a:r>
          </a:p>
          <a:p>
            <a:pPr marL="0" marR="0">
              <a:lnSpc>
                <a:spcPts val="1800"/>
              </a:lnSpc>
              <a:spcBef>
                <a:spcPts val="904"/>
              </a:spcBef>
              <a:spcAft>
                <a:spcPts val="0"/>
              </a:spcAft>
            </a:pPr>
            <a:r>
              <a:rPr sz="1500" spc="-18" dirty="0">
                <a:solidFill>
                  <a:srgbClr val="000000"/>
                </a:solidFill>
                <a:latin typeface="FSNIAH+Roboto"/>
                <a:cs typeface="FSNIAH+Roboto"/>
              </a:rPr>
              <a:t>3D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spc="-11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500" spc="6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reconstruction </a:t>
            </a:r>
            <a:r>
              <a:rPr sz="1500" spc="-30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15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a </a:t>
            </a:r>
            <a:r>
              <a:rPr sz="1500" spc="-14" dirty="0">
                <a:solidFill>
                  <a:srgbClr val="000000"/>
                </a:solidFill>
                <a:latin typeface="FSNIAH+Roboto"/>
                <a:cs typeface="FSNIAH+Roboto"/>
              </a:rPr>
              <a:t>SERS</a:t>
            </a:r>
            <a:r>
              <a:rPr sz="1500" spc="9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active</a:t>
            </a:r>
          </a:p>
          <a:p>
            <a:pPr marL="0" marR="0">
              <a:lnSpc>
                <a:spcPts val="1803"/>
              </a:lnSpc>
              <a:spcBef>
                <a:spcPts val="90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structure</a:t>
            </a:r>
            <a:r>
              <a:rPr sz="1500" spc="-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(gold-coated</a:t>
            </a:r>
            <a:r>
              <a:rPr sz="1500" spc="-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partially</a:t>
            </a:r>
            <a:r>
              <a:rPr sz="1500" spc="-1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FSNIAH+Roboto"/>
                <a:cs typeface="FSNIAH+Roboto"/>
              </a:rPr>
              <a:t>etched</a:t>
            </a:r>
          </a:p>
          <a:p>
            <a:pPr marL="0" marR="0">
              <a:lnSpc>
                <a:spcPts val="1803"/>
              </a:lnSpc>
              <a:spcBef>
                <a:spcPts val="9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polystyrene</a:t>
            </a:r>
            <a:r>
              <a:rPr sz="1500" spc="3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spheres) at</a:t>
            </a:r>
            <a:r>
              <a:rPr sz="1500" spc="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dirty="0">
                <a:solidFill>
                  <a:srgbClr val="000000"/>
                </a:solidFill>
                <a:latin typeface="FSNIAH+Roboto"/>
                <a:cs typeface="FSNIAH+Roboto"/>
              </a:rPr>
              <a:t>2</a:t>
            </a:r>
            <a:r>
              <a:rPr sz="15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00" spc="12" dirty="0">
                <a:solidFill>
                  <a:srgbClr val="000000"/>
                </a:solidFill>
                <a:latin typeface="FSNIAH+Roboto"/>
                <a:cs typeface="FSNIAH+Roboto"/>
              </a:rPr>
              <a:t>keV.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27643" y="5165941"/>
            <a:ext cx="3582227" cy="610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500" u="sng" spc="-18" dirty="0">
                <a:solidFill>
                  <a:srgbClr val="FF0000"/>
                </a:solidFill>
                <a:latin typeface="FSNIAH+Roboto"/>
                <a:cs typeface="FSNIAH+Roboto"/>
              </a:rPr>
              <a:t>200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 slices</a:t>
            </a:r>
            <a:r>
              <a:rPr sz="1500" u="sng" spc="52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14" dirty="0">
                <a:solidFill>
                  <a:srgbClr val="FF0000"/>
                </a:solidFill>
                <a:latin typeface="FSNIAH+Roboto"/>
                <a:cs typeface="FSNIAH+Roboto"/>
              </a:rPr>
              <a:t>were</a:t>
            </a:r>
            <a:r>
              <a:rPr sz="1500" u="sng" spc="-59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acquired</a:t>
            </a:r>
            <a:r>
              <a:rPr sz="1500" u="sng" spc="-22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10" dirty="0">
                <a:solidFill>
                  <a:srgbClr val="FF0000"/>
                </a:solidFill>
                <a:latin typeface="FSNIAH+Roboto"/>
                <a:cs typeface="FSNIAH+Roboto"/>
              </a:rPr>
              <a:t>in</a:t>
            </a:r>
            <a:r>
              <a:rPr sz="1500" u="sng" spc="-11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-20" dirty="0">
                <a:solidFill>
                  <a:srgbClr val="FF0000"/>
                </a:solidFill>
                <a:latin typeface="FSNIAH+Roboto"/>
                <a:cs typeface="FSNIAH+Roboto"/>
              </a:rPr>
              <a:t>13</a:t>
            </a:r>
            <a:r>
              <a:rPr sz="1500" u="sng" spc="110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hrs</a:t>
            </a:r>
            <a:r>
              <a:rPr sz="1500" u="sng" spc="-28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12" dirty="0">
                <a:solidFill>
                  <a:srgbClr val="FF0000"/>
                </a:solidFill>
                <a:latin typeface="FSNIAH+Roboto"/>
                <a:cs typeface="FSNIAH+Roboto"/>
              </a:rPr>
              <a:t>with</a:t>
            </a:r>
            <a:r>
              <a:rPr sz="1500" u="sng" spc="-88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a</a:t>
            </a:r>
          </a:p>
          <a:p>
            <a:pPr marL="0" marR="0">
              <a:lnSpc>
                <a:spcPts val="1803"/>
              </a:lnSpc>
              <a:spcBef>
                <a:spcPts val="899"/>
              </a:spcBef>
              <a:spcAft>
                <a:spcPts val="0"/>
              </a:spcAft>
            </a:pP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resolution </a:t>
            </a:r>
            <a:r>
              <a:rPr sz="1500" u="sng" spc="-31" dirty="0">
                <a:solidFill>
                  <a:srgbClr val="FF0000"/>
                </a:solidFill>
                <a:latin typeface="FSNIAH+Roboto"/>
                <a:cs typeface="FSNIAH+Roboto"/>
              </a:rPr>
              <a:t>of</a:t>
            </a:r>
            <a:r>
              <a:rPr sz="1500" u="sng" spc="407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3 ×</a:t>
            </a:r>
            <a:r>
              <a:rPr sz="1500" u="sng" spc="24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3</a:t>
            </a:r>
            <a:r>
              <a:rPr sz="1500" u="sng" spc="-14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×</a:t>
            </a:r>
            <a:r>
              <a:rPr sz="1500" u="sng" spc="24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-18" dirty="0">
                <a:solidFill>
                  <a:srgbClr val="FF0000"/>
                </a:solidFill>
                <a:latin typeface="FSNIAH+Roboto"/>
                <a:cs typeface="FSNIAH+Roboto"/>
              </a:rPr>
              <a:t>10</a:t>
            </a:r>
            <a:r>
              <a:rPr sz="1500" u="sng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500" u="sng" spc="15" dirty="0">
                <a:solidFill>
                  <a:srgbClr val="FF0000"/>
                </a:solidFill>
                <a:latin typeface="FSNIAH+Roboto"/>
                <a:cs typeface="FSNIAH+Roboto"/>
              </a:rPr>
              <a:t>nm</a:t>
            </a:r>
            <a:r>
              <a:rPr sz="1500" dirty="0">
                <a:solidFill>
                  <a:srgbClr val="FF0000"/>
                </a:solidFill>
                <a:latin typeface="FSNIAH+Roboto"/>
                <a:cs typeface="FSNIAH+Roboto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5980" y="6172171"/>
            <a:ext cx="891885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000000"/>
                </a:solidFill>
                <a:latin typeface="FSNIAH+Roboto"/>
                <a:cs typeface="FSNIAH+Roboto"/>
              </a:rPr>
              <a:t>3D</a:t>
            </a:r>
            <a:r>
              <a:rPr sz="1800" spc="5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4601" y="6172171"/>
            <a:ext cx="91624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000000"/>
                </a:solidFill>
                <a:latin typeface="FSNIAH+Roboto"/>
                <a:cs typeface="FSNIAH+Roboto"/>
              </a:rPr>
              <a:t>3D</a:t>
            </a:r>
            <a:r>
              <a:rPr sz="1800" spc="12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1" dirty="0">
                <a:solidFill>
                  <a:srgbClr val="000000"/>
                </a:solidFill>
                <a:latin typeface="FSNIAH+Roboto"/>
                <a:cs typeface="FSNIAH+Roboto"/>
              </a:rPr>
              <a:t>EDS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69607" y="6172171"/>
            <a:ext cx="105462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6" dirty="0">
                <a:solidFill>
                  <a:srgbClr val="000000"/>
                </a:solidFill>
                <a:latin typeface="FSNIAH+Roboto"/>
                <a:cs typeface="FSNIAH+Roboto"/>
              </a:rPr>
              <a:t>3D</a:t>
            </a:r>
            <a:r>
              <a:rPr sz="1800" spc="12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EBSD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74152"/>
            <a:ext cx="5050283" cy="40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800" spc="46" dirty="0">
                <a:solidFill>
                  <a:srgbClr val="0078B2"/>
                </a:solidFill>
                <a:latin typeface="Headline R"/>
                <a:cs typeface="Headline R"/>
              </a:rPr>
              <a:t>IML</a:t>
            </a:r>
            <a:r>
              <a:rPr sz="2800" spc="-148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404040"/>
                </a:solidFill>
                <a:latin typeface="Headline R"/>
                <a:cs typeface="Headline R"/>
              </a:rPr>
              <a:t>[Intermediate</a:t>
            </a:r>
            <a:r>
              <a:rPr sz="1800" spc="-241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31" dirty="0">
                <a:solidFill>
                  <a:srgbClr val="404040"/>
                </a:solidFill>
                <a:latin typeface="Headline R"/>
                <a:cs typeface="Headline R"/>
              </a:rPr>
              <a:t>Lens]</a:t>
            </a:r>
            <a:r>
              <a:rPr sz="1800" spc="-263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Headline R"/>
                <a:cs typeface="Headline R"/>
              </a:rPr>
              <a:t>PATENT*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612" y="868902"/>
            <a:ext cx="5320345" cy="975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78B2"/>
                </a:solidFill>
                <a:latin typeface="Calibri"/>
                <a:cs typeface="Calibri"/>
              </a:rPr>
              <a:t>IML</a:t>
            </a:r>
            <a:r>
              <a:rPr sz="1800" spc="-49" dirty="0">
                <a:solidFill>
                  <a:srgbClr val="0078B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Intermediate</a:t>
            </a:r>
            <a:r>
              <a:rPr sz="1800" spc="-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lens</a:t>
            </a:r>
            <a:r>
              <a:rPr sz="18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spc="1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beam</a:t>
            </a:r>
            <a:r>
              <a:rPr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aperture</a:t>
            </a:r>
            <a:r>
              <a:rPr sz="1800" spc="-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optimization</a:t>
            </a:r>
          </a:p>
          <a:p>
            <a:pPr marL="0" marR="0">
              <a:lnSpc>
                <a:spcPts val="2200"/>
              </a:lnSpc>
              <a:spcBef>
                <a:spcPts val="353"/>
              </a:spcBef>
              <a:spcAft>
                <a:spcPts val="0"/>
              </a:spcAft>
            </a:pP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Unique</a:t>
            </a:r>
            <a:r>
              <a:rPr sz="18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TESCAN</a:t>
            </a:r>
            <a:r>
              <a:rPr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optics</a:t>
            </a:r>
            <a:r>
              <a:rPr sz="18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</a:p>
          <a:p>
            <a:pPr marL="0" marR="0">
              <a:lnSpc>
                <a:spcPts val="2200"/>
              </a:lnSpc>
              <a:spcBef>
                <a:spcPts val="427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Automated</a:t>
            </a:r>
            <a:r>
              <a:rPr sz="1800" spc="-1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alignment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612" y="1861026"/>
            <a:ext cx="4779236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IML</a:t>
            </a:r>
            <a:r>
              <a:rPr sz="18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36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800" spc="-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powered </a:t>
            </a:r>
            <a:r>
              <a:rPr sz="1800" spc="28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TESCAN’s</a:t>
            </a:r>
            <a:r>
              <a:rPr sz="1800" spc="-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In-Flight</a:t>
            </a:r>
            <a:r>
              <a:rPr sz="18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Beam</a:t>
            </a:r>
            <a:r>
              <a:rPr sz="18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Tracin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54829"/>
            <a:ext cx="5050283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46" dirty="0">
                <a:solidFill>
                  <a:srgbClr val="0078B2"/>
                </a:solidFill>
                <a:latin typeface="Headline R"/>
                <a:cs typeface="Headline R"/>
              </a:rPr>
              <a:t>IML</a:t>
            </a:r>
            <a:r>
              <a:rPr sz="2800" spc="-14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404040"/>
                </a:solidFill>
                <a:latin typeface="Headline R"/>
                <a:cs typeface="Headline R"/>
              </a:rPr>
              <a:t>[Intermediate</a:t>
            </a:r>
            <a:r>
              <a:rPr sz="1800" spc="-241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31" dirty="0">
                <a:solidFill>
                  <a:srgbClr val="404040"/>
                </a:solidFill>
                <a:latin typeface="Headline R"/>
                <a:cs typeface="Headline R"/>
              </a:rPr>
              <a:t>Lens]</a:t>
            </a:r>
            <a:r>
              <a:rPr sz="1800" spc="-263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Headline R"/>
                <a:cs typeface="Headline R"/>
              </a:rPr>
              <a:t>PATENT*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1533" y="1757333"/>
            <a:ext cx="1718417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Wide</a:t>
            </a:r>
            <a:r>
              <a:rPr sz="1800" spc="-61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Field</a:t>
            </a:r>
            <a:r>
              <a:rPr sz="1800" spc="-4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FFFFFF"/>
                </a:solidFill>
                <a:latin typeface="FSNIAH+Roboto"/>
                <a:cs typeface="FSNIAH+Roboto"/>
              </a:rPr>
              <a:t>Mod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7771" y="1757333"/>
            <a:ext cx="3370811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7" dirty="0">
                <a:solidFill>
                  <a:srgbClr val="FFFFFF"/>
                </a:solidFill>
                <a:latin typeface="FSNIAH+Roboto"/>
                <a:cs typeface="FSNIAH+Roboto"/>
              </a:rPr>
              <a:t>RESOLUTION</a:t>
            </a:r>
            <a:r>
              <a:rPr sz="1800" spc="-17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SNIAH+Roboto"/>
                <a:cs typeface="FSNIAH+Roboto"/>
              </a:rPr>
              <a:t>and</a:t>
            </a:r>
            <a:r>
              <a:rPr sz="1800" spc="46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DEPTH</a:t>
            </a:r>
            <a:r>
              <a:rPr sz="1800" spc="-1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FSNIAH+Roboto"/>
                <a:cs typeface="FSNIAH+Roboto"/>
              </a:rPr>
              <a:t>Mode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1576" y="1750983"/>
            <a:ext cx="3497138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8" dirty="0">
                <a:solidFill>
                  <a:srgbClr val="FFFFFF"/>
                </a:solidFill>
                <a:latin typeface="FSNIAH+Roboto"/>
                <a:cs typeface="FSNIAH+Roboto"/>
              </a:rPr>
              <a:t>Fast</a:t>
            </a:r>
            <a:r>
              <a:rPr sz="1800" spc="28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setup</a:t>
            </a:r>
            <a:r>
              <a:rPr sz="1800" spc="4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21" dirty="0">
                <a:solidFill>
                  <a:srgbClr val="FFFFFF"/>
                </a:solidFill>
                <a:latin typeface="FSNIAH+Roboto"/>
                <a:cs typeface="FSNIAH+Roboto"/>
              </a:rPr>
              <a:t>of</a:t>
            </a:r>
            <a:r>
              <a:rPr sz="1800" spc="-47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imaging</a:t>
            </a:r>
            <a:r>
              <a:rPr sz="1800" spc="46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FFFFFF"/>
                </a:solidFill>
                <a:latin typeface="FSNIAH+Roboto"/>
                <a:cs typeface="FSNIAH+Roboto"/>
              </a:rPr>
              <a:t>conditions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02426" y="2436417"/>
            <a:ext cx="735677" cy="22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3" dirty="0">
                <a:solidFill>
                  <a:srgbClr val="FFFFFF"/>
                </a:solidFill>
                <a:latin typeface="SSREEA+Roboto Bold"/>
                <a:cs typeface="SSREEA+Roboto Bold"/>
              </a:rPr>
              <a:t>In</a:t>
            </a:r>
            <a:r>
              <a:rPr sz="1200" b="1" spc="-15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SREEA+Roboto Bold"/>
                <a:cs typeface="SSREEA+Roboto Bold"/>
              </a:rPr>
              <a:t>Focus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62165" y="3333085"/>
            <a:ext cx="735304" cy="22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3" dirty="0">
                <a:solidFill>
                  <a:srgbClr val="FFFFFF"/>
                </a:solidFill>
                <a:latin typeface="SSREEA+Roboto Bold"/>
                <a:cs typeface="SSREEA+Roboto Bold"/>
              </a:rPr>
              <a:t>In</a:t>
            </a:r>
            <a:r>
              <a:rPr sz="120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SREEA+Roboto Bold"/>
                <a:cs typeface="SSREEA+Roboto Bold"/>
              </a:rPr>
              <a:t>Focus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50155" y="4952970"/>
            <a:ext cx="735305" cy="22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25" dirty="0">
                <a:solidFill>
                  <a:srgbClr val="FFFFFF"/>
                </a:solidFill>
                <a:latin typeface="SSREEA+Roboto Bold"/>
                <a:cs typeface="SSREEA+Roboto Bold"/>
              </a:rPr>
              <a:t>In</a:t>
            </a:r>
            <a:r>
              <a:rPr sz="1200" b="1" spc="-2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SREEA+Roboto Bold"/>
                <a:cs typeface="SSREEA+Roboto Bold"/>
              </a:rPr>
              <a:t>Focus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20785" y="5458748"/>
            <a:ext cx="71684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5</a:t>
            </a:r>
            <a:r>
              <a:rPr sz="1800" spc="-34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FFFFFF"/>
                </a:solidFill>
                <a:latin typeface="FSNIAH+Roboto"/>
                <a:cs typeface="FSNIAH+Roboto"/>
              </a:rPr>
              <a:t>keV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18128" y="5563691"/>
            <a:ext cx="721468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spc="11" dirty="0">
                <a:solidFill>
                  <a:srgbClr val="FFFFFF"/>
                </a:solidFill>
                <a:latin typeface="FSNIAH+Roboto"/>
                <a:cs typeface="FSNIAH+Roboto"/>
              </a:rPr>
              <a:t>10</a:t>
            </a:r>
            <a:r>
              <a:rPr sz="1450" spc="-6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mm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32319" y="5569406"/>
            <a:ext cx="663274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20</a:t>
            </a:r>
            <a:r>
              <a:rPr sz="1450" spc="-6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µm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41075" y="5561770"/>
            <a:ext cx="55850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FSNIAH+Roboto"/>
                <a:cs typeface="FSNIAH+Roboto"/>
              </a:rPr>
              <a:t>2</a:t>
            </a:r>
            <a:r>
              <a:rPr sz="1400" spc="-1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FSNIAH+Roboto"/>
                <a:cs typeface="FSNIAH+Roboto"/>
              </a:rPr>
              <a:t>µm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54829"/>
            <a:ext cx="2899843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46" dirty="0">
                <a:solidFill>
                  <a:srgbClr val="0078B2"/>
                </a:solidFill>
                <a:latin typeface="Headline R"/>
                <a:cs typeface="Headline R"/>
              </a:rPr>
              <a:t>IML</a:t>
            </a:r>
            <a:r>
              <a:rPr sz="2800" spc="-14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404040"/>
                </a:solidFill>
                <a:latin typeface="Headline R"/>
                <a:cs typeface="Headline R"/>
              </a:rPr>
              <a:t>[</a:t>
            </a:r>
            <a:r>
              <a:rPr sz="1800" spc="-790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404040"/>
                </a:solidFill>
                <a:latin typeface="Headline R"/>
                <a:cs typeface="Headline R"/>
              </a:rPr>
              <a:t>Depth</a:t>
            </a:r>
            <a:r>
              <a:rPr sz="1800" spc="-285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43" dirty="0">
                <a:solidFill>
                  <a:srgbClr val="404040"/>
                </a:solidFill>
                <a:latin typeface="Headline R"/>
                <a:cs typeface="Headline R"/>
              </a:rPr>
              <a:t>Mode]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625" y="1050766"/>
            <a:ext cx="2858230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Extraordinary</a:t>
            </a:r>
            <a:r>
              <a:rPr sz="1800" spc="-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Depth</a:t>
            </a:r>
            <a:r>
              <a:rPr sz="1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8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Focus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88425" y="1755546"/>
            <a:ext cx="2125726" cy="342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7" dirty="0">
                <a:solidFill>
                  <a:srgbClr val="FFFFFF"/>
                </a:solidFill>
                <a:latin typeface="Arial"/>
                <a:cs typeface="Arial"/>
              </a:rPr>
              <a:t>IML(</a:t>
            </a:r>
            <a:r>
              <a:rPr sz="1800" dirty="0">
                <a:solidFill>
                  <a:srgbClr val="FFFFFF"/>
                </a:solidFill>
                <a:latin typeface="Malgun Gothic"/>
                <a:cs typeface="Malgun Gothic"/>
              </a:rPr>
              <a:t>중간렌즈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8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Malgun Gothic"/>
                <a:cs typeface="Malgun Gothic"/>
              </a:rPr>
              <a:t>동작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87764" y="5808116"/>
            <a:ext cx="1786470" cy="348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Malgun Gothic"/>
                <a:cs typeface="Malgun Gothic"/>
              </a:rPr>
              <a:t>심도편차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 10mm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265" y="1728003"/>
            <a:ext cx="5356488" cy="95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3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About</a:t>
            </a:r>
            <a:r>
              <a:rPr sz="6000" spc="-37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spc="10" dirty="0">
                <a:solidFill>
                  <a:srgbClr val="FFFFFF"/>
                </a:solidFill>
                <a:latin typeface="OGIERG+Roboto Black"/>
                <a:cs typeface="OGIERG+Roboto Black"/>
              </a:rPr>
              <a:t>TESCAN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54829"/>
            <a:ext cx="3473563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46" dirty="0">
                <a:solidFill>
                  <a:srgbClr val="0078B2"/>
                </a:solidFill>
                <a:latin typeface="Headline R"/>
                <a:cs typeface="Headline R"/>
              </a:rPr>
              <a:t>IML</a:t>
            </a:r>
            <a:r>
              <a:rPr sz="2800" spc="-14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spc="28" dirty="0">
                <a:solidFill>
                  <a:srgbClr val="404040"/>
                </a:solidFill>
                <a:latin typeface="Headline R"/>
                <a:cs typeface="Headline R"/>
              </a:rPr>
              <a:t>[Wide</a:t>
            </a:r>
            <a:r>
              <a:rPr sz="1800" spc="-267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41" dirty="0">
                <a:solidFill>
                  <a:srgbClr val="404040"/>
                </a:solidFill>
                <a:latin typeface="Headline R"/>
                <a:cs typeface="Headline R"/>
              </a:rPr>
              <a:t>Field</a:t>
            </a:r>
            <a:r>
              <a:rPr sz="1800" spc="-272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Headline R"/>
                <a:cs typeface="Headline R"/>
              </a:rPr>
              <a:t>Mode]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8512" y="1161002"/>
            <a:ext cx="5361214" cy="641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Extra-low</a:t>
            </a:r>
            <a:r>
              <a:rPr sz="1800" spc="-1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alibri"/>
                <a:cs typeface="Calibri"/>
              </a:rPr>
              <a:t>magnification</a:t>
            </a:r>
            <a:r>
              <a:rPr sz="1800" spc="-1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Down</a:t>
            </a:r>
            <a:r>
              <a:rPr sz="18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2x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2200"/>
              </a:lnSpc>
              <a:spcBef>
                <a:spcPts val="351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Ideal</a:t>
            </a:r>
            <a:r>
              <a:rPr sz="1800" spc="-8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navigation</a:t>
            </a:r>
            <a:r>
              <a:rPr sz="1800" spc="-1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1800" spc="-1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multiple</a:t>
            </a:r>
            <a:r>
              <a:rPr sz="1800" spc="-1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samples</a:t>
            </a:r>
            <a:r>
              <a:rPr sz="18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sz="1800" spc="-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areas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675" y="2384363"/>
            <a:ext cx="1824158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40" dirty="0">
                <a:solidFill>
                  <a:srgbClr val="404040"/>
                </a:solidFill>
                <a:latin typeface="Calibri"/>
                <a:cs typeface="Calibri"/>
              </a:rPr>
              <a:t>Fracture</a:t>
            </a:r>
            <a:r>
              <a:rPr sz="2050" spc="132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31" dirty="0">
                <a:solidFill>
                  <a:srgbClr val="404040"/>
                </a:solidFill>
                <a:latin typeface="Calibri"/>
                <a:cs typeface="Calibri"/>
              </a:rPr>
              <a:t>surface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100" y="2390078"/>
            <a:ext cx="1375056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4" dirty="0">
                <a:solidFill>
                  <a:srgbClr val="404040"/>
                </a:solidFill>
                <a:latin typeface="Calibri"/>
                <a:cs typeface="Calibri"/>
              </a:rPr>
              <a:t>Alarm</a:t>
            </a:r>
            <a:r>
              <a:rPr sz="2050" spc="-5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34" dirty="0">
                <a:solidFill>
                  <a:srgbClr val="404040"/>
                </a:solidFill>
                <a:latin typeface="Calibri"/>
                <a:cs typeface="Calibri"/>
              </a:rPr>
              <a:t>Clock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8384" y="2384363"/>
            <a:ext cx="577866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7" dirty="0">
                <a:solidFill>
                  <a:srgbClr val="404040"/>
                </a:solidFill>
                <a:latin typeface="Calibri"/>
                <a:cs typeface="Calibri"/>
              </a:rPr>
              <a:t>Drill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50069" y="2421096"/>
            <a:ext cx="2531564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404040"/>
                </a:solidFill>
                <a:latin typeface="Calibri"/>
                <a:cs typeface="Calibri"/>
              </a:rPr>
              <a:t>SEM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Calibri"/>
                <a:cs typeface="Calibri"/>
              </a:rPr>
              <a:t>holder</a:t>
            </a:r>
            <a:r>
              <a:rPr sz="1800" spc="-14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-23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800" spc="4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800" spc="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srgbClr val="404040"/>
                </a:solidFill>
                <a:latin typeface="Calibri"/>
                <a:cs typeface="Calibri"/>
              </a:rPr>
              <a:t>samples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8022" y="5874323"/>
            <a:ext cx="1854469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4" dirty="0">
                <a:solidFill>
                  <a:srgbClr val="404040"/>
                </a:solidFill>
                <a:latin typeface="Calibri"/>
                <a:cs typeface="Calibri"/>
              </a:rPr>
              <a:t>View</a:t>
            </a:r>
            <a:r>
              <a:rPr sz="2050" spc="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28" dirty="0">
                <a:solidFill>
                  <a:srgbClr val="404040"/>
                </a:solidFill>
                <a:latin typeface="Calibri"/>
                <a:cs typeface="Calibri"/>
              </a:rPr>
              <a:t>field</a:t>
            </a:r>
            <a:r>
              <a:rPr sz="2050" spc="-1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18" dirty="0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r>
              <a:rPr sz="2050" spc="-9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40" dirty="0">
                <a:solidFill>
                  <a:srgbClr val="404040"/>
                </a:solidFill>
                <a:latin typeface="Calibri"/>
                <a:cs typeface="Calibri"/>
              </a:rPr>
              <a:t>cm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34434" y="5859719"/>
            <a:ext cx="1854854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4" dirty="0">
                <a:solidFill>
                  <a:srgbClr val="404040"/>
                </a:solidFill>
                <a:latin typeface="Calibri"/>
                <a:cs typeface="Calibri"/>
              </a:rPr>
              <a:t>View</a:t>
            </a:r>
            <a:r>
              <a:rPr sz="2050" spc="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28" dirty="0">
                <a:solidFill>
                  <a:srgbClr val="404040"/>
                </a:solidFill>
                <a:latin typeface="Calibri"/>
                <a:cs typeface="Calibri"/>
              </a:rPr>
              <a:t>field</a:t>
            </a:r>
            <a:r>
              <a:rPr sz="20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1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2050" spc="-8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38" dirty="0">
                <a:solidFill>
                  <a:srgbClr val="404040"/>
                </a:solidFill>
                <a:latin typeface="Calibri"/>
                <a:cs typeface="Calibri"/>
              </a:rPr>
              <a:t>cm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50684" y="5880038"/>
            <a:ext cx="1731029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3" dirty="0">
                <a:solidFill>
                  <a:srgbClr val="404040"/>
                </a:solidFill>
                <a:latin typeface="Calibri"/>
                <a:cs typeface="Calibri"/>
              </a:rPr>
              <a:t>View</a:t>
            </a:r>
            <a:r>
              <a:rPr sz="2050" spc="5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27" dirty="0">
                <a:solidFill>
                  <a:srgbClr val="404040"/>
                </a:solidFill>
                <a:latin typeface="Calibri"/>
                <a:cs typeface="Calibri"/>
              </a:rPr>
              <a:t>field</a:t>
            </a:r>
            <a:r>
              <a:rPr sz="2050" spc="-18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404040"/>
                </a:solidFill>
                <a:latin typeface="Calibri"/>
                <a:cs typeface="Calibri"/>
              </a:rPr>
              <a:t>8 </a:t>
            </a:r>
            <a:r>
              <a:rPr sz="2050" spc="-38" dirty="0">
                <a:solidFill>
                  <a:srgbClr val="404040"/>
                </a:solidFill>
                <a:latin typeface="Calibri"/>
                <a:cs typeface="Calibri"/>
              </a:rPr>
              <a:t>cm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39325" y="5874323"/>
            <a:ext cx="1730965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1" dirty="0">
                <a:solidFill>
                  <a:srgbClr val="404040"/>
                </a:solidFill>
                <a:latin typeface="Calibri"/>
                <a:cs typeface="Calibri"/>
              </a:rPr>
              <a:t>View</a:t>
            </a:r>
            <a:r>
              <a:rPr sz="2050" spc="56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50" spc="-25" dirty="0">
                <a:solidFill>
                  <a:srgbClr val="404040"/>
                </a:solidFill>
                <a:latin typeface="Calibri"/>
                <a:cs typeface="Calibri"/>
              </a:rPr>
              <a:t>field </a:t>
            </a:r>
            <a:r>
              <a:rPr sz="2050" dirty="0">
                <a:solidFill>
                  <a:srgbClr val="404040"/>
                </a:solidFill>
                <a:latin typeface="Calibri"/>
                <a:cs typeface="Calibri"/>
              </a:rPr>
              <a:t>5 </a:t>
            </a:r>
            <a:r>
              <a:rPr sz="2050" spc="-41" dirty="0">
                <a:solidFill>
                  <a:srgbClr val="404040"/>
                </a:solidFill>
                <a:latin typeface="Calibri"/>
                <a:cs typeface="Calibri"/>
              </a:rPr>
              <a:t>cm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38648"/>
            <a:ext cx="7424794" cy="412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34" dirty="0">
                <a:solidFill>
                  <a:srgbClr val="0078B2"/>
                </a:solidFill>
                <a:latin typeface="Headline R"/>
                <a:cs typeface="Headline R"/>
              </a:rPr>
              <a:t>In</a:t>
            </a:r>
            <a:r>
              <a:rPr sz="2800" spc="-147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15" dirty="0">
                <a:solidFill>
                  <a:srgbClr val="0078B2"/>
                </a:solidFill>
                <a:latin typeface="Headline R"/>
                <a:cs typeface="Headline R"/>
              </a:rPr>
              <a:t>Flight</a:t>
            </a:r>
            <a:r>
              <a:rPr sz="2800" spc="-28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14" dirty="0">
                <a:solidFill>
                  <a:srgbClr val="0078B2"/>
                </a:solidFill>
                <a:latin typeface="Headline R"/>
                <a:cs typeface="Headline R"/>
              </a:rPr>
              <a:t>Be</a:t>
            </a:r>
            <a:r>
              <a:rPr sz="2800" spc="-1315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-20" dirty="0">
                <a:solidFill>
                  <a:srgbClr val="0078B2"/>
                </a:solidFill>
                <a:latin typeface="Headline R"/>
                <a:cs typeface="Headline R"/>
              </a:rPr>
              <a:t>am</a:t>
            </a:r>
            <a:r>
              <a:rPr sz="2800" spc="-16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T</a:t>
            </a:r>
            <a:r>
              <a:rPr sz="2800" spc="-1343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r</a:t>
            </a:r>
            <a:r>
              <a:rPr sz="2800" spc="-132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-18" dirty="0">
                <a:solidFill>
                  <a:srgbClr val="0078B2"/>
                </a:solidFill>
                <a:latin typeface="Headline R"/>
                <a:cs typeface="Headline R"/>
              </a:rPr>
              <a:t>acing</a:t>
            </a:r>
            <a:r>
              <a:rPr sz="2850" spc="14" baseline="29464" dirty="0">
                <a:solidFill>
                  <a:srgbClr val="0078B2"/>
                </a:solidFill>
                <a:latin typeface="Headline R"/>
                <a:cs typeface="Headline R"/>
              </a:rPr>
              <a:t>TM</a:t>
            </a:r>
            <a:r>
              <a:rPr sz="2850" spc="-853" baseline="29464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-11" dirty="0">
                <a:solidFill>
                  <a:srgbClr val="FF0000"/>
                </a:solidFill>
                <a:latin typeface="Headline R"/>
                <a:cs typeface="Headline R"/>
              </a:rPr>
              <a:t>[Patent*]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6607" y="1330482"/>
            <a:ext cx="5372899" cy="951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mechanical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alignment</a:t>
            </a:r>
            <a:r>
              <a:rPr sz="1800" spc="-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OL</a:t>
            </a:r>
            <a:r>
              <a:rPr sz="18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  <a:r>
              <a:rPr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required</a:t>
            </a:r>
          </a:p>
          <a:p>
            <a:pPr marL="0" marR="0">
              <a:lnSpc>
                <a:spcPts val="2013"/>
              </a:lnSpc>
              <a:spcBef>
                <a:spcPts val="58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Automatic</a:t>
            </a:r>
            <a:r>
              <a:rPr sz="18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control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8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  <a:r>
              <a:rPr sz="1800" spc="-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spot</a:t>
            </a:r>
            <a:r>
              <a:rPr sz="1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</a:p>
          <a:p>
            <a:pPr marL="0" marR="0">
              <a:lnSpc>
                <a:spcPts val="2013"/>
              </a:lnSpc>
              <a:spcBef>
                <a:spcPts val="616"/>
              </a:spcBef>
              <a:spcAft>
                <a:spcPts val="0"/>
              </a:spcAft>
            </a:pP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Optimum</a:t>
            </a:r>
            <a:r>
              <a:rPr sz="18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imaging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analytical conditions</a:t>
            </a:r>
            <a:r>
              <a:rPr sz="18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assured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3120361"/>
            <a:ext cx="6893371" cy="40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15" dirty="0">
                <a:solidFill>
                  <a:srgbClr val="FF0000"/>
                </a:solidFill>
                <a:latin typeface="SSREEA+Roboto Bold"/>
                <a:cs typeface="SSREEA+Roboto Bold"/>
              </a:rPr>
              <a:t>Do</a:t>
            </a:r>
            <a:r>
              <a:rPr sz="2050" b="1" spc="-107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050" b="1" dirty="0">
                <a:solidFill>
                  <a:srgbClr val="FF0000"/>
                </a:solidFill>
                <a:latin typeface="SSREEA+Roboto Bold"/>
                <a:cs typeface="SSREEA+Roboto Bold"/>
              </a:rPr>
              <a:t>you </a:t>
            </a:r>
            <a:r>
              <a:rPr sz="2050" b="1" spc="-17" dirty="0">
                <a:solidFill>
                  <a:srgbClr val="FF0000"/>
                </a:solidFill>
                <a:latin typeface="SSREEA+Roboto Bold"/>
                <a:cs typeface="SSREEA+Roboto Bold"/>
              </a:rPr>
              <a:t>need</a:t>
            </a:r>
            <a:r>
              <a:rPr sz="2050" b="1" spc="-74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050" b="1" dirty="0">
                <a:solidFill>
                  <a:srgbClr val="FF0000"/>
                </a:solidFill>
                <a:latin typeface="SSREEA+Roboto Bold"/>
                <a:cs typeface="SSREEA+Roboto Bold"/>
              </a:rPr>
              <a:t>a</a:t>
            </a:r>
            <a:r>
              <a:rPr sz="2050" b="1" spc="-33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0000"/>
                </a:solidFill>
                <a:latin typeface="SSREEA+Roboto Bold"/>
                <a:cs typeface="SSREEA+Roboto Bold"/>
              </a:rPr>
              <a:t>control</a:t>
            </a:r>
            <a:r>
              <a:rPr sz="2050" b="1" spc="17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050" b="1" spc="-57" dirty="0">
                <a:solidFill>
                  <a:srgbClr val="FF0000"/>
                </a:solidFill>
                <a:latin typeface="SSREEA+Roboto Bold"/>
                <a:cs typeface="SSREEA+Roboto Bold"/>
              </a:rPr>
              <a:t>the</a:t>
            </a:r>
            <a:r>
              <a:rPr sz="2050" b="1" spc="573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400" b="1" spc="-18" dirty="0">
                <a:solidFill>
                  <a:srgbClr val="FF0000"/>
                </a:solidFill>
                <a:latin typeface="SSREEA+Roboto Bold"/>
                <a:cs typeface="SSREEA+Roboto Bold"/>
              </a:rPr>
              <a:t>Beam</a:t>
            </a:r>
            <a:r>
              <a:rPr sz="2400" b="1" spc="4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SREEA+Roboto Bold"/>
                <a:cs typeface="SSREEA+Roboto Bold"/>
              </a:rPr>
              <a:t>Current</a:t>
            </a:r>
            <a:r>
              <a:rPr sz="2400" b="1" spc="1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SREEA+Roboto Bold"/>
                <a:cs typeface="SSREEA+Roboto Bold"/>
              </a:rPr>
              <a:t>&amp; </a:t>
            </a:r>
            <a:r>
              <a:rPr sz="2400" b="1" spc="10" dirty="0">
                <a:solidFill>
                  <a:srgbClr val="FF0000"/>
                </a:solidFill>
                <a:latin typeface="SSREEA+Roboto Bold"/>
                <a:cs typeface="SSREEA+Roboto Bold"/>
              </a:rPr>
              <a:t>Spot</a:t>
            </a:r>
            <a:r>
              <a:rPr sz="2400" b="1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SSREEA+Roboto Bold"/>
                <a:cs typeface="SSREEA+Roboto Bold"/>
              </a:rPr>
              <a:t>Size?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7871" y="3755932"/>
            <a:ext cx="1442961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2" dirty="0">
                <a:solidFill>
                  <a:srgbClr val="FFFFFF"/>
                </a:solidFill>
                <a:latin typeface="SSREEA+Roboto Bold"/>
                <a:cs typeface="SSREEA+Roboto Bold"/>
              </a:rPr>
              <a:t>Competitors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9104" y="3985702"/>
            <a:ext cx="1143119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TESCAN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61076" y="3968889"/>
            <a:ext cx="1589237" cy="34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Competitors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8247" y="4481738"/>
            <a:ext cx="2040431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Automatic</a:t>
            </a:r>
            <a:r>
              <a:rPr sz="1800" b="1" spc="4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SSREEA+Roboto Bold"/>
                <a:cs typeface="SSREEA+Roboto Bold"/>
              </a:rPr>
              <a:t>Control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66690" y="4468148"/>
            <a:ext cx="221188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Mechanical</a:t>
            </a:r>
            <a:r>
              <a:rPr sz="1800" b="1" spc="423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SSREEA+Roboto Bold"/>
                <a:cs typeface="SSREEA+Roboto Bold"/>
              </a:rPr>
              <a:t>Control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94860" y="4702131"/>
            <a:ext cx="636711" cy="496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D0D0D"/>
                </a:solidFill>
                <a:latin typeface="SSREEA+Roboto Bold"/>
                <a:cs typeface="SSREEA+Roboto Bold"/>
              </a:rPr>
              <a:t>VS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75225" y="4859265"/>
            <a:ext cx="2901226" cy="500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3" dirty="0">
                <a:solidFill>
                  <a:srgbClr val="000000"/>
                </a:solidFill>
                <a:latin typeface="Arial"/>
                <a:cs typeface="Arial"/>
              </a:rPr>
              <a:t>-Need</a:t>
            </a:r>
            <a:r>
              <a:rPr sz="16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600" spc="-17" dirty="0">
                <a:solidFill>
                  <a:srgbClr val="000000"/>
                </a:solidFill>
                <a:latin typeface="Arial"/>
                <a:cs typeface="Arial"/>
              </a:rPr>
              <a:t>mechanical</a:t>
            </a:r>
            <a:r>
              <a:rPr sz="1600" spc="1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Arial"/>
                <a:cs typeface="Arial"/>
              </a:rPr>
              <a:t>alignment</a:t>
            </a:r>
          </a:p>
          <a:p>
            <a:pPr marL="0" marR="0">
              <a:lnSpc>
                <a:spcPts val="1762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600" spc="-43" dirty="0">
                <a:solidFill>
                  <a:srgbClr val="000000"/>
                </a:solidFill>
                <a:latin typeface="Arial"/>
                <a:cs typeface="Arial"/>
              </a:rPr>
              <a:t>OL</a:t>
            </a:r>
            <a:r>
              <a:rPr sz="16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Arial"/>
                <a:cs typeface="Arial"/>
              </a:rPr>
              <a:t>aperture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7402" y="4892030"/>
            <a:ext cx="2376310" cy="500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8" dirty="0">
                <a:solidFill>
                  <a:srgbClr val="000000"/>
                </a:solidFill>
                <a:latin typeface="Arial"/>
                <a:cs typeface="Arial"/>
              </a:rPr>
              <a:t>-High</a:t>
            </a:r>
            <a:r>
              <a:rPr sz="16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Arial"/>
                <a:cs typeface="Arial"/>
              </a:rPr>
              <a:t>Reproducibility</a:t>
            </a:r>
          </a:p>
          <a:p>
            <a:pPr marL="0" marR="0">
              <a:lnSpc>
                <a:spcPts val="1762"/>
              </a:lnSpc>
              <a:spcBef>
                <a:spcPts val="6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-Easier</a:t>
            </a:r>
            <a:r>
              <a:rPr sz="16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16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Fast</a:t>
            </a:r>
            <a:r>
              <a:rPr sz="1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75225" y="5345675"/>
            <a:ext cx="1984925" cy="2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-Inefficient</a:t>
            </a:r>
            <a:r>
              <a:rPr sz="16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567" y="344923"/>
            <a:ext cx="9072103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Resolution</a:t>
            </a:r>
            <a:r>
              <a:rPr sz="2800" spc="-24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Optimization</a:t>
            </a:r>
            <a:r>
              <a:rPr sz="2800" spc="-248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37" dirty="0">
                <a:solidFill>
                  <a:srgbClr val="0078B2"/>
                </a:solidFill>
                <a:latin typeface="Headline R"/>
                <a:cs typeface="Headline R"/>
              </a:rPr>
              <a:t>at</a:t>
            </a:r>
            <a:r>
              <a:rPr sz="2800" spc="-157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37" dirty="0">
                <a:solidFill>
                  <a:srgbClr val="0078B2"/>
                </a:solidFill>
                <a:latin typeface="Headline R"/>
                <a:cs typeface="Headline R"/>
              </a:rPr>
              <a:t>High</a:t>
            </a:r>
            <a:r>
              <a:rPr sz="2800" spc="-279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Currents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330" y="1628418"/>
            <a:ext cx="7338142" cy="2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78B2"/>
                </a:solidFill>
                <a:latin typeface="Wingdings 2"/>
                <a:cs typeface="Wingdings 2"/>
              </a:rPr>
              <a:t></a:t>
            </a:r>
            <a:r>
              <a:rPr sz="1550" spc="780" dirty="0">
                <a:solidFill>
                  <a:srgbClr val="0078B2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000000"/>
                </a:solidFill>
                <a:latin typeface="Arial"/>
                <a:cs typeface="Arial"/>
              </a:rPr>
              <a:t>In-Flight</a:t>
            </a:r>
            <a:r>
              <a:rPr sz="1550" b="1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b="1" spc="28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550" b="1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0000"/>
                </a:solidFill>
                <a:latin typeface="Arial"/>
                <a:cs typeface="Arial"/>
              </a:rPr>
              <a:t>Tracing</a:t>
            </a:r>
            <a:r>
              <a:rPr sz="1600" b="1" spc="-40" baseline="29225" dirty="0">
                <a:solidFill>
                  <a:srgbClr val="000000"/>
                </a:solidFill>
                <a:latin typeface="Arial"/>
                <a:cs typeface="Arial"/>
              </a:rPr>
              <a:t>TM</a:t>
            </a:r>
            <a:r>
              <a:rPr sz="1600" b="1" spc="372" baseline="29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55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Intermediate</a:t>
            </a:r>
            <a:r>
              <a:rPr sz="1550" spc="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-12" dirty="0">
                <a:solidFill>
                  <a:srgbClr val="000000"/>
                </a:solidFill>
                <a:latin typeface="Arial"/>
                <a:cs typeface="Arial"/>
              </a:rPr>
              <a:t>lens</a:t>
            </a:r>
            <a:r>
              <a:rPr sz="155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14" dirty="0">
                <a:solidFill>
                  <a:srgbClr val="000000"/>
                </a:solidFill>
                <a:latin typeface="Arial"/>
                <a:cs typeface="Arial"/>
              </a:rPr>
              <a:t>(IML)</a:t>
            </a:r>
            <a:r>
              <a:rPr sz="155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enable</a:t>
            </a:r>
            <a:r>
              <a:rPr sz="155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12" dirty="0">
                <a:solidFill>
                  <a:srgbClr val="000000"/>
                </a:solidFill>
                <a:latin typeface="Arial"/>
                <a:cs typeface="Arial"/>
              </a:rPr>
              <a:t>aperture/spot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5180" y="1990335"/>
            <a:ext cx="5306316" cy="2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sz="1600" spc="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Arial"/>
                <a:cs typeface="Arial"/>
              </a:rPr>
              <a:t>optimization</a:t>
            </a:r>
            <a:r>
              <a:rPr sz="16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1600" spc="-34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16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6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Arial"/>
                <a:cs typeface="Arial"/>
              </a:rPr>
              <a:t>currents</a:t>
            </a:r>
            <a:r>
              <a:rPr sz="16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600" spc="-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r>
              <a:rPr sz="16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66" dirty="0">
                <a:solidFill>
                  <a:srgbClr val="000000"/>
                </a:solidFill>
                <a:latin typeface="Arial"/>
                <a:cs typeface="Arial"/>
              </a:rPr>
              <a:t>mo</a:t>
            </a:r>
            <a:r>
              <a:rPr sz="160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4255" y="4197485"/>
            <a:ext cx="505872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spc="69" dirty="0">
                <a:solidFill>
                  <a:srgbClr val="FF0000"/>
                </a:solidFill>
                <a:latin typeface="FMHNPU+Roboto Light"/>
                <a:cs typeface="FMHNPU+Roboto Light"/>
              </a:rPr>
              <a:t>IML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320" y="407808"/>
            <a:ext cx="9414988" cy="40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Optimization</a:t>
            </a:r>
            <a:r>
              <a:rPr sz="2800" spc="-25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87" dirty="0">
                <a:solidFill>
                  <a:srgbClr val="0078B2"/>
                </a:solidFill>
                <a:latin typeface="Headline R"/>
                <a:cs typeface="Headline R"/>
              </a:rPr>
              <a:t>of</a:t>
            </a:r>
            <a:r>
              <a:rPr sz="2800" spc="-27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25" dirty="0">
                <a:solidFill>
                  <a:srgbClr val="0078B2"/>
                </a:solidFill>
                <a:latin typeface="Headline R"/>
                <a:cs typeface="Headline R"/>
              </a:rPr>
              <a:t>Spot</a:t>
            </a:r>
            <a:r>
              <a:rPr sz="2800" spc="-30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31" dirty="0">
                <a:solidFill>
                  <a:srgbClr val="0078B2"/>
                </a:solidFill>
                <a:latin typeface="Headline R"/>
                <a:cs typeface="Headline R"/>
              </a:rPr>
              <a:t>Size</a:t>
            </a:r>
            <a:r>
              <a:rPr sz="2800" spc="-29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33" dirty="0">
                <a:solidFill>
                  <a:srgbClr val="0078B2"/>
                </a:solidFill>
                <a:latin typeface="Headline R"/>
                <a:cs typeface="Headline R"/>
              </a:rPr>
              <a:t>at</a:t>
            </a:r>
            <a:r>
              <a:rPr sz="2800" spc="-81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37" dirty="0">
                <a:solidFill>
                  <a:srgbClr val="0078B2"/>
                </a:solidFill>
                <a:latin typeface="Headline R"/>
                <a:cs typeface="Headline R"/>
              </a:rPr>
              <a:t>High</a:t>
            </a:r>
            <a:r>
              <a:rPr sz="2800" spc="-36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C</a:t>
            </a:r>
            <a:r>
              <a:rPr sz="2800" spc="-132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u</a:t>
            </a:r>
            <a:r>
              <a:rPr sz="2800" spc="-1347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spc="-20" dirty="0">
                <a:solidFill>
                  <a:srgbClr val="0078B2"/>
                </a:solidFill>
                <a:latin typeface="Headline R"/>
                <a:cs typeface="Headline R"/>
              </a:rPr>
              <a:t>rrents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1420" y="1406432"/>
            <a:ext cx="3630238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SSREEA+Roboto Bold"/>
                <a:cs typeface="SSREEA+Roboto Bold"/>
              </a:rPr>
              <a:t>Adaptive </a:t>
            </a:r>
            <a:r>
              <a:rPr sz="1800" b="1" spc="17" dirty="0">
                <a:solidFill>
                  <a:srgbClr val="000000"/>
                </a:solidFill>
                <a:latin typeface="SSREEA+Roboto Bold"/>
                <a:cs typeface="SSREEA+Roboto Bold"/>
              </a:rPr>
              <a:t>spot</a:t>
            </a:r>
            <a:r>
              <a:rPr sz="1800" b="1" spc="-94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SSREEA+Roboto Bold"/>
                <a:cs typeface="SSREEA+Roboto Bold"/>
              </a:rPr>
              <a:t>shape Optimization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5743" y="4606111"/>
            <a:ext cx="566872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000000"/>
                </a:solidFill>
                <a:latin typeface="SSREEA+Roboto Bold"/>
                <a:cs typeface="SSREEA+Roboto Bold"/>
              </a:rPr>
              <a:t>1</a:t>
            </a:r>
            <a:r>
              <a:rPr sz="1450" b="1" spc="-66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450" b="1" dirty="0">
                <a:solidFill>
                  <a:srgbClr val="000000"/>
                </a:solidFill>
                <a:latin typeface="SSREEA+Roboto Bold"/>
                <a:cs typeface="SSREEA+Roboto Bold"/>
              </a:rPr>
              <a:t>µm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8921" y="5615761"/>
            <a:ext cx="664031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spc="11" dirty="0">
                <a:solidFill>
                  <a:srgbClr val="FFFFFF"/>
                </a:solidFill>
                <a:latin typeface="FSNIAH+Roboto"/>
                <a:cs typeface="FSNIAH+Roboto"/>
              </a:rPr>
              <a:t>10</a:t>
            </a:r>
            <a:r>
              <a:rPr sz="1450" spc="-62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50" dirty="0">
                <a:solidFill>
                  <a:srgbClr val="FFFFFF"/>
                </a:solidFill>
                <a:latin typeface="FSNIAH+Roboto"/>
                <a:cs typeface="FSNIAH+Roboto"/>
              </a:rPr>
              <a:t>µm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61070" y="5633525"/>
            <a:ext cx="663849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spc="37" dirty="0">
                <a:solidFill>
                  <a:srgbClr val="FFFFFF"/>
                </a:solidFill>
                <a:latin typeface="FSNIAH+Roboto"/>
                <a:cs typeface="FSNIAH+Roboto"/>
              </a:rPr>
              <a:t>10</a:t>
            </a:r>
            <a:r>
              <a:rPr sz="1400" spc="-43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400" spc="31" dirty="0">
                <a:solidFill>
                  <a:srgbClr val="FFFFFF"/>
                </a:solidFill>
                <a:latin typeface="FSNIAH+Roboto"/>
                <a:cs typeface="FSNIAH+Roboto"/>
              </a:rPr>
              <a:t>µm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4877" y="6036449"/>
            <a:ext cx="3514371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1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Beam</a:t>
            </a:r>
            <a:r>
              <a:rPr sz="1450" b="1" i="1" spc="-148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 </a:t>
            </a:r>
            <a:r>
              <a:rPr sz="1450" b="1" i="1" spc="-25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not</a:t>
            </a:r>
            <a:r>
              <a:rPr sz="1450" b="1" i="1" spc="17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 </a:t>
            </a:r>
            <a:r>
              <a:rPr sz="1450" b="1" i="1" spc="-20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optimized</a:t>
            </a:r>
            <a:r>
              <a:rPr sz="1450" b="1" i="1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 </a:t>
            </a:r>
            <a:r>
              <a:rPr sz="145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for </a:t>
            </a:r>
            <a:r>
              <a:rPr sz="1450" i="1" spc="-34" dirty="0">
                <a:solidFill>
                  <a:srgbClr val="000000"/>
                </a:solidFill>
                <a:latin typeface="TOINLG+Roboto Italic"/>
                <a:cs typeface="TOINLG+Roboto Italic"/>
              </a:rPr>
              <a:t>high</a:t>
            </a:r>
            <a:r>
              <a:rPr sz="1450" i="1" spc="30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15" dirty="0">
                <a:solidFill>
                  <a:srgbClr val="000000"/>
                </a:solidFill>
                <a:latin typeface="TOINLG+Roboto Italic"/>
                <a:cs typeface="TOINLG+Roboto Italic"/>
              </a:rPr>
              <a:t>beam</a:t>
            </a:r>
            <a:r>
              <a:rPr sz="1450" i="1" spc="-73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12" dirty="0">
                <a:solidFill>
                  <a:srgbClr val="000000"/>
                </a:solidFill>
                <a:latin typeface="TOINLG+Roboto Italic"/>
                <a:cs typeface="TOINLG+Roboto Italic"/>
              </a:rPr>
              <a:t>currents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51804" y="6062166"/>
            <a:ext cx="3214684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b="1" i="1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Beam</a:t>
            </a:r>
            <a:r>
              <a:rPr sz="1450" b="1" i="1" spc="-150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 </a:t>
            </a:r>
            <a:r>
              <a:rPr sz="1450" b="1" i="1" spc="-18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optimized</a:t>
            </a:r>
            <a:r>
              <a:rPr sz="1450" b="1" i="1" spc="-14" dirty="0">
                <a:solidFill>
                  <a:srgbClr val="FF0000"/>
                </a:solidFill>
                <a:latin typeface="TITWIB+Roboto Bold Italic"/>
                <a:cs typeface="TITWIB+Roboto Bold Italic"/>
              </a:rPr>
              <a:t> </a:t>
            </a:r>
            <a:r>
              <a:rPr sz="145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for</a:t>
            </a:r>
            <a:r>
              <a:rPr sz="1450" i="1" spc="-74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36" dirty="0">
                <a:solidFill>
                  <a:srgbClr val="000000"/>
                </a:solidFill>
                <a:latin typeface="TOINLG+Roboto Italic"/>
                <a:cs typeface="TOINLG+Roboto Italic"/>
              </a:rPr>
              <a:t>high</a:t>
            </a:r>
            <a:r>
              <a:rPr sz="1450" i="1" spc="102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17" dirty="0">
                <a:solidFill>
                  <a:srgbClr val="000000"/>
                </a:solidFill>
                <a:latin typeface="TOINLG+Roboto Italic"/>
                <a:cs typeface="TOINLG+Roboto Italic"/>
              </a:rPr>
              <a:t>beam</a:t>
            </a:r>
            <a:r>
              <a:rPr sz="1450" i="1" spc="-76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14" dirty="0">
                <a:solidFill>
                  <a:srgbClr val="000000"/>
                </a:solidFill>
                <a:latin typeface="TOINLG+Roboto Italic"/>
                <a:cs typeface="TOINLG+Roboto Italic"/>
              </a:rPr>
              <a:t>currents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16454" y="6246316"/>
            <a:ext cx="1139698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i="1" spc="-27" dirty="0">
                <a:solidFill>
                  <a:srgbClr val="000000"/>
                </a:solidFill>
                <a:latin typeface="TOINLG+Roboto Italic"/>
                <a:cs typeface="TOINLG+Roboto Italic"/>
              </a:rPr>
              <a:t>(20kV,</a:t>
            </a:r>
            <a:r>
              <a:rPr sz="145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28" dirty="0">
                <a:solidFill>
                  <a:srgbClr val="000000"/>
                </a:solidFill>
                <a:latin typeface="TOINLG+Roboto Italic"/>
                <a:cs typeface="TOINLG+Roboto Italic"/>
              </a:rPr>
              <a:t>20nA)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0443" y="6272034"/>
            <a:ext cx="1137161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i="1" spc="-30" dirty="0">
                <a:solidFill>
                  <a:srgbClr val="000000"/>
                </a:solidFill>
                <a:latin typeface="TOINLG+Roboto Italic"/>
                <a:cs typeface="TOINLG+Roboto Italic"/>
              </a:rPr>
              <a:t>(20kV,</a:t>
            </a:r>
            <a:r>
              <a:rPr sz="145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450" i="1" spc="-31" dirty="0">
                <a:solidFill>
                  <a:srgbClr val="000000"/>
                </a:solidFill>
                <a:latin typeface="TOINLG+Roboto Italic"/>
                <a:cs typeface="TOINLG+Roboto Italic"/>
              </a:rPr>
              <a:t>20nA)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894" y="2099541"/>
            <a:ext cx="5639777" cy="86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9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FFFFFF"/>
                </a:solidFill>
                <a:latin typeface="OGIERG+Roboto Black"/>
                <a:cs typeface="OGIERG+Roboto Black"/>
              </a:rPr>
              <a:t>Detection</a:t>
            </a:r>
            <a:r>
              <a:rPr sz="5400" spc="28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5400" dirty="0">
                <a:solidFill>
                  <a:srgbClr val="FFFFFF"/>
                </a:solidFill>
                <a:latin typeface="OGIERG+Roboto Black"/>
                <a:cs typeface="OGIERG+Roboto Black"/>
              </a:rPr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894" y="3517172"/>
            <a:ext cx="110069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C000"/>
                </a:solidFill>
                <a:latin typeface="OGIERG+Roboto Black"/>
                <a:cs typeface="OGIERG+Roboto Black"/>
              </a:rPr>
              <a:t>1.</a:t>
            </a:r>
            <a:r>
              <a:rPr sz="1800" spc="-17" dirty="0">
                <a:solidFill>
                  <a:srgbClr val="FFC000"/>
                </a:solidFill>
                <a:latin typeface="OGIERG+Roboto Black"/>
                <a:cs typeface="OGIERG+Roboto Black"/>
              </a:rPr>
              <a:t> </a:t>
            </a:r>
            <a:r>
              <a:rPr sz="1800" spc="-20" dirty="0">
                <a:solidFill>
                  <a:srgbClr val="FFC000"/>
                </a:solidFill>
                <a:latin typeface="OGIERG+Roboto Black"/>
                <a:cs typeface="OGIERG+Roboto Black"/>
              </a:rPr>
              <a:t>SE(ET)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3894" y="3936653"/>
            <a:ext cx="1147406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2D050"/>
                </a:solidFill>
                <a:latin typeface="OGIERG+Roboto Black"/>
                <a:cs typeface="OGIERG+Roboto Black"/>
              </a:rPr>
              <a:t>2.</a:t>
            </a:r>
            <a:r>
              <a:rPr sz="1800" spc="-17" dirty="0">
                <a:solidFill>
                  <a:srgbClr val="92D050"/>
                </a:solidFill>
                <a:latin typeface="OGIERG+Roboto Black"/>
                <a:cs typeface="OGIERG+Roboto Black"/>
              </a:rPr>
              <a:t> </a:t>
            </a:r>
            <a:r>
              <a:rPr sz="1800" dirty="0">
                <a:solidFill>
                  <a:srgbClr val="92D050"/>
                </a:solidFill>
                <a:latin typeface="OGIERG+Roboto Black"/>
                <a:cs typeface="OGIERG+Roboto Black"/>
              </a:rPr>
              <a:t>LE</a:t>
            </a:r>
            <a:r>
              <a:rPr sz="1800" spc="38" dirty="0">
                <a:solidFill>
                  <a:srgbClr val="92D050"/>
                </a:solidFill>
                <a:latin typeface="OGIERG+Roboto Black"/>
                <a:cs typeface="OGIERG+Roboto Black"/>
              </a:rPr>
              <a:t> </a:t>
            </a:r>
            <a:r>
              <a:rPr sz="1800" spc="20" dirty="0">
                <a:solidFill>
                  <a:srgbClr val="92D050"/>
                </a:solidFill>
                <a:latin typeface="OGIERG+Roboto Black"/>
                <a:cs typeface="OGIERG+Roboto Black"/>
              </a:rPr>
              <a:t>BSE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3894" y="4346863"/>
            <a:ext cx="3096028" cy="113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7030A0"/>
                </a:solidFill>
                <a:latin typeface="OGIERG+Roboto Black"/>
                <a:cs typeface="OGIERG+Roboto Black"/>
              </a:rPr>
              <a:t>3.</a:t>
            </a:r>
            <a:r>
              <a:rPr sz="1800" spc="-17" dirty="0">
                <a:solidFill>
                  <a:srgbClr val="7030A0"/>
                </a:solidFill>
                <a:latin typeface="OGIERG+Roboto Black"/>
                <a:cs typeface="OGIERG+Roboto Black"/>
              </a:rPr>
              <a:t> </a:t>
            </a:r>
            <a:r>
              <a:rPr sz="1800" spc="-18" dirty="0">
                <a:solidFill>
                  <a:srgbClr val="7030A0"/>
                </a:solidFill>
                <a:latin typeface="OGIERG+Roboto Black"/>
                <a:cs typeface="OGIERG+Roboto Black"/>
              </a:rPr>
              <a:t>In</a:t>
            </a:r>
            <a:r>
              <a:rPr sz="1800" spc="50" dirty="0">
                <a:solidFill>
                  <a:srgbClr val="7030A0"/>
                </a:solidFill>
                <a:latin typeface="OGIERG+Roboto Black"/>
                <a:cs typeface="OGIERG+Roboto Black"/>
              </a:rPr>
              <a:t> </a:t>
            </a:r>
            <a:r>
              <a:rPr sz="1800" spc="11" dirty="0">
                <a:solidFill>
                  <a:srgbClr val="7030A0"/>
                </a:solidFill>
                <a:latin typeface="OGIERG+Roboto Black"/>
                <a:cs typeface="OGIERG+Roboto Black"/>
              </a:rPr>
              <a:t>Column(Multi)</a:t>
            </a:r>
            <a:r>
              <a:rPr sz="1800" spc="-119" dirty="0">
                <a:solidFill>
                  <a:srgbClr val="7030A0"/>
                </a:solidFill>
                <a:latin typeface="OGIERG+Roboto Black"/>
                <a:cs typeface="OGIERG+Roboto Black"/>
              </a:rPr>
              <a:t> </a:t>
            </a:r>
            <a:r>
              <a:rPr sz="1800" spc="-11" dirty="0">
                <a:solidFill>
                  <a:srgbClr val="7030A0"/>
                </a:solidFill>
                <a:latin typeface="OGIERG+Roboto Black"/>
                <a:cs typeface="OGIERG+Roboto Black"/>
              </a:rPr>
              <a:t>Detector</a:t>
            </a:r>
          </a:p>
          <a:p>
            <a:pPr marL="0" marR="0">
              <a:lnSpc>
                <a:spcPts val="2163"/>
              </a:lnSpc>
              <a:spcBef>
                <a:spcPts val="1016"/>
              </a:spcBef>
              <a:spcAft>
                <a:spcPts val="0"/>
              </a:spcAft>
            </a:pPr>
            <a:r>
              <a:rPr sz="1800" dirty="0">
                <a:solidFill>
                  <a:srgbClr val="38BEFF"/>
                </a:solidFill>
                <a:latin typeface="OGIERG+Roboto Black"/>
                <a:cs typeface="OGIERG+Roboto Black"/>
              </a:rPr>
              <a:t>4.</a:t>
            </a:r>
            <a:r>
              <a:rPr sz="1800" spc="-17" dirty="0">
                <a:solidFill>
                  <a:srgbClr val="38BEFF"/>
                </a:solidFill>
                <a:latin typeface="OGIERG+Roboto Black"/>
                <a:cs typeface="OGIERG+Roboto Black"/>
              </a:rPr>
              <a:t> </a:t>
            </a:r>
            <a:r>
              <a:rPr sz="1800" spc="-18" dirty="0">
                <a:solidFill>
                  <a:srgbClr val="38BEFF"/>
                </a:solidFill>
                <a:latin typeface="OGIERG+Roboto Black"/>
                <a:cs typeface="OGIERG+Roboto Black"/>
              </a:rPr>
              <a:t>In</a:t>
            </a:r>
            <a:r>
              <a:rPr sz="1800" spc="50" dirty="0">
                <a:solidFill>
                  <a:srgbClr val="38BEFF"/>
                </a:solidFill>
                <a:latin typeface="OGIERG+Roboto Black"/>
                <a:cs typeface="OGIERG+Roboto Black"/>
              </a:rPr>
              <a:t> </a:t>
            </a:r>
            <a:r>
              <a:rPr sz="1800" dirty="0">
                <a:solidFill>
                  <a:srgbClr val="38BEFF"/>
                </a:solidFill>
                <a:latin typeface="OGIERG+Roboto Black"/>
                <a:cs typeface="OGIERG+Roboto Black"/>
              </a:rPr>
              <a:t>Column(Axial)</a:t>
            </a:r>
            <a:r>
              <a:rPr sz="1800" spc="-114" dirty="0">
                <a:solidFill>
                  <a:srgbClr val="38BEFF"/>
                </a:solidFill>
                <a:latin typeface="OGIERG+Roboto Black"/>
                <a:cs typeface="OGIERG+Roboto Black"/>
              </a:rPr>
              <a:t> </a:t>
            </a:r>
            <a:r>
              <a:rPr sz="1800" spc="-11" dirty="0">
                <a:solidFill>
                  <a:srgbClr val="38BEFF"/>
                </a:solidFill>
                <a:latin typeface="OGIERG+Roboto Black"/>
                <a:cs typeface="OGIERG+Roboto Black"/>
              </a:rPr>
              <a:t>Detector</a:t>
            </a:r>
          </a:p>
          <a:p>
            <a:pPr marL="0" marR="0">
              <a:lnSpc>
                <a:spcPts val="2163"/>
              </a:lnSpc>
              <a:spcBef>
                <a:spcPts val="1016"/>
              </a:spcBef>
              <a:spcAft>
                <a:spcPts val="0"/>
              </a:spcAft>
            </a:pPr>
            <a:r>
              <a:rPr sz="1800" dirty="0">
                <a:solidFill>
                  <a:srgbClr val="00D6AD"/>
                </a:solidFill>
                <a:latin typeface="OGIERG+Roboto Black"/>
                <a:cs typeface="OGIERG+Roboto Black"/>
              </a:rPr>
              <a:t>5.</a:t>
            </a:r>
            <a:r>
              <a:rPr sz="1800" spc="-17" dirty="0">
                <a:solidFill>
                  <a:srgbClr val="00D6AD"/>
                </a:solidFill>
                <a:latin typeface="OGIERG+Roboto Black"/>
                <a:cs typeface="OGIERG+Roboto Black"/>
              </a:rPr>
              <a:t> </a:t>
            </a:r>
            <a:r>
              <a:rPr sz="1800" spc="-12" dirty="0">
                <a:solidFill>
                  <a:srgbClr val="00D6AD"/>
                </a:solidFill>
                <a:latin typeface="OGIERG+Roboto Black"/>
                <a:cs typeface="OGIERG+Roboto Black"/>
              </a:rPr>
              <a:t>STEM</a:t>
            </a:r>
            <a:r>
              <a:rPr sz="1800" spc="87" dirty="0">
                <a:solidFill>
                  <a:srgbClr val="00D6AD"/>
                </a:solidFill>
                <a:latin typeface="OGIERG+Roboto Black"/>
                <a:cs typeface="OGIERG+Roboto Black"/>
              </a:rPr>
              <a:t> </a:t>
            </a:r>
            <a:r>
              <a:rPr sz="1800" dirty="0">
                <a:solidFill>
                  <a:srgbClr val="00D6AD"/>
                </a:solidFill>
                <a:latin typeface="OGIERG+Roboto Black"/>
                <a:cs typeface="OGIERG+Roboto Black"/>
              </a:rPr>
              <a:t>DF/BF/HADF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9596"/>
            <a:ext cx="4269103" cy="43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Detection</a:t>
            </a:r>
            <a:r>
              <a:rPr sz="3000" spc="-277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14" dirty="0">
                <a:solidFill>
                  <a:srgbClr val="0078B2"/>
                </a:solidFill>
                <a:latin typeface="Headline R"/>
                <a:cs typeface="Headline R"/>
              </a:rPr>
              <a:t>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6025" y="1283470"/>
            <a:ext cx="1644192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7030A0"/>
                </a:solidFill>
                <a:latin typeface="SSREEA+Roboto Bold"/>
                <a:cs typeface="SSREEA+Roboto Bold"/>
              </a:rPr>
              <a:t>3.</a:t>
            </a:r>
            <a:r>
              <a:rPr sz="1600" b="1" spc="52" dirty="0">
                <a:solidFill>
                  <a:srgbClr val="7030A0"/>
                </a:solidFill>
                <a:latin typeface="SSREEA+Roboto Bold"/>
                <a:cs typeface="SSREEA+Roboto Bold"/>
              </a:rPr>
              <a:t> </a:t>
            </a:r>
            <a:r>
              <a:rPr sz="1600" b="1" spc="-10" dirty="0">
                <a:solidFill>
                  <a:srgbClr val="7030A0"/>
                </a:solidFill>
                <a:latin typeface="SSREEA+Roboto Bold"/>
                <a:cs typeface="SSREEA+Roboto Bold"/>
              </a:rPr>
              <a:t>Multi</a:t>
            </a:r>
            <a:r>
              <a:rPr sz="1600" b="1" spc="11" dirty="0">
                <a:solidFill>
                  <a:srgbClr val="7030A0"/>
                </a:solidFill>
                <a:latin typeface="SSREEA+Roboto Bold"/>
                <a:cs typeface="SSREEA+Roboto Bold"/>
              </a:rPr>
              <a:t> </a:t>
            </a:r>
            <a:r>
              <a:rPr sz="1600" b="1" spc="-18" dirty="0">
                <a:solidFill>
                  <a:srgbClr val="7030A0"/>
                </a:solidFill>
                <a:latin typeface="SSREEA+Roboto Bold"/>
                <a:cs typeface="SSREEA+Roboto Bold"/>
              </a:rPr>
              <a:t>detector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9915" y="1283470"/>
            <a:ext cx="1634575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7" dirty="0">
                <a:solidFill>
                  <a:srgbClr val="39BEFF"/>
                </a:solidFill>
                <a:latin typeface="SSREEA+Roboto Bold"/>
                <a:cs typeface="SSREEA+Roboto Bold"/>
              </a:rPr>
              <a:t>4.</a:t>
            </a:r>
            <a:r>
              <a:rPr sz="1600" b="1" spc="52" dirty="0">
                <a:solidFill>
                  <a:srgbClr val="39BEFF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39BEFF"/>
                </a:solidFill>
                <a:latin typeface="SSREEA+Roboto Bold"/>
                <a:cs typeface="SSREEA+Roboto Bold"/>
              </a:rPr>
              <a:t>Axial </a:t>
            </a:r>
            <a:r>
              <a:rPr sz="1600" b="1" spc="-18" dirty="0">
                <a:solidFill>
                  <a:srgbClr val="39BEFF"/>
                </a:solidFill>
                <a:latin typeface="SSREEA+Roboto Bold"/>
                <a:cs typeface="SSREEA+Roboto Bold"/>
              </a:rPr>
              <a:t>detector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7289" y="4145336"/>
            <a:ext cx="1871718" cy="27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spc="15" dirty="0">
                <a:solidFill>
                  <a:srgbClr val="FF9600"/>
                </a:solidFill>
                <a:latin typeface="SSREEA+Roboto Bold"/>
                <a:cs typeface="SSREEA+Roboto Bold"/>
              </a:rPr>
              <a:t>1.</a:t>
            </a:r>
            <a:r>
              <a:rPr sz="1550" b="1" spc="44" dirty="0">
                <a:solidFill>
                  <a:srgbClr val="FF9600"/>
                </a:solidFill>
                <a:latin typeface="SSREEA+Roboto Bold"/>
                <a:cs typeface="SSREEA+Roboto Bold"/>
              </a:rPr>
              <a:t> </a:t>
            </a:r>
            <a:r>
              <a:rPr sz="1550" b="1" spc="18" dirty="0">
                <a:solidFill>
                  <a:srgbClr val="FF9600"/>
                </a:solidFill>
                <a:latin typeface="SSREEA+Roboto Bold"/>
                <a:cs typeface="SSREEA+Roboto Bold"/>
              </a:rPr>
              <a:t>SE</a:t>
            </a:r>
            <a:r>
              <a:rPr sz="1550" b="1" dirty="0">
                <a:solidFill>
                  <a:srgbClr val="FF9600"/>
                </a:solidFill>
                <a:latin typeface="SSREEA+Roboto Bold"/>
                <a:cs typeface="SSREEA+Roboto Bold"/>
              </a:rPr>
              <a:t> detector(E-T)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84030" y="4153670"/>
            <a:ext cx="1854765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11" dirty="0">
                <a:solidFill>
                  <a:srgbClr val="92D050"/>
                </a:solidFill>
                <a:latin typeface="SSREEA+Roboto Bold"/>
                <a:cs typeface="SSREEA+Roboto Bold"/>
              </a:rPr>
              <a:t>2.</a:t>
            </a:r>
            <a:r>
              <a:rPr sz="1600" b="1" spc="51" dirty="0">
                <a:solidFill>
                  <a:srgbClr val="92D050"/>
                </a:solidFill>
                <a:latin typeface="SSREEA+Roboto Bold"/>
                <a:cs typeface="SSREEA+Roboto Bold"/>
              </a:rPr>
              <a:t> </a:t>
            </a:r>
            <a:r>
              <a:rPr sz="1600" b="1" spc="-25" dirty="0">
                <a:solidFill>
                  <a:srgbClr val="92D050"/>
                </a:solidFill>
                <a:latin typeface="SSREEA+Roboto Bold"/>
                <a:cs typeface="SSREEA+Roboto Bold"/>
              </a:rPr>
              <a:t>LE-BSE</a:t>
            </a:r>
            <a:r>
              <a:rPr sz="1600" b="1" spc="154" dirty="0">
                <a:solidFill>
                  <a:srgbClr val="92D050"/>
                </a:solidFill>
                <a:latin typeface="SSREEA+Roboto Bold"/>
                <a:cs typeface="SSREEA+Roboto Bold"/>
              </a:rPr>
              <a:t> </a:t>
            </a:r>
            <a:r>
              <a:rPr sz="1600" b="1" spc="-18" dirty="0">
                <a:solidFill>
                  <a:srgbClr val="92D050"/>
                </a:solidFill>
                <a:latin typeface="SSREEA+Roboto Bold"/>
                <a:cs typeface="SSREEA+Roboto Bold"/>
              </a:rPr>
              <a:t>detector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9596"/>
            <a:ext cx="4006931" cy="43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C000"/>
                </a:solidFill>
                <a:latin typeface="Headline R"/>
                <a:cs typeface="Headline R"/>
              </a:rPr>
              <a:t>SE(E-T)</a:t>
            </a:r>
            <a:r>
              <a:rPr sz="3000" spc="-248" dirty="0">
                <a:solidFill>
                  <a:srgbClr val="FFC000"/>
                </a:solidFill>
                <a:latin typeface="Headline R"/>
                <a:cs typeface="Headline R"/>
              </a:rPr>
              <a:t> </a:t>
            </a:r>
            <a:r>
              <a:rPr sz="3000" dirty="0">
                <a:solidFill>
                  <a:srgbClr val="FFC000"/>
                </a:solidFill>
                <a:latin typeface="Headline R"/>
                <a:cs typeface="Headline R"/>
              </a:rPr>
              <a:t>Detector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6607" y="1135668"/>
            <a:ext cx="2834459" cy="63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Everhard-Tornley</a:t>
            </a:r>
            <a:r>
              <a:rPr sz="1800" spc="-9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</a:p>
          <a:p>
            <a:pPr marL="0" marR="0">
              <a:lnSpc>
                <a:spcPts val="2163"/>
              </a:lnSpc>
              <a:spcBef>
                <a:spcPts val="33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Synthetic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YAG</a:t>
            </a:r>
            <a:r>
              <a:rPr sz="1800" spc="-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Crystal</a:t>
            </a:r>
            <a:r>
              <a:rPr sz="1800" spc="1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type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9104" y="4412120"/>
            <a:ext cx="1143052" cy="34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TESCAN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16651" y="4398705"/>
            <a:ext cx="1587468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7" dirty="0">
                <a:solidFill>
                  <a:srgbClr val="FFFFFF"/>
                </a:solidFill>
                <a:latin typeface="SSREEA+Roboto Bold"/>
                <a:cs typeface="SSREEA+Roboto Bold"/>
              </a:rPr>
              <a:t>Competitors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8247" y="4908457"/>
            <a:ext cx="1951014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YAG</a:t>
            </a:r>
            <a:r>
              <a:rPr sz="1800" b="1" spc="-25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Crystal</a:t>
            </a:r>
            <a:r>
              <a:rPr sz="1800" b="1" spc="-25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spc="12" dirty="0">
                <a:solidFill>
                  <a:srgbClr val="FF0000"/>
                </a:solidFill>
                <a:latin typeface="SSREEA+Roboto Bold"/>
                <a:cs typeface="SSREEA+Roboto Bold"/>
              </a:rPr>
              <a:t>Type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1834" y="4926238"/>
            <a:ext cx="1474864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5" dirty="0">
                <a:solidFill>
                  <a:srgbClr val="FF0000"/>
                </a:solidFill>
                <a:latin typeface="SSREEA+Roboto Bold"/>
                <a:cs typeface="SSREEA+Roboto Bold"/>
              </a:rPr>
              <a:t>Normal</a:t>
            </a:r>
            <a:r>
              <a:rPr sz="1800" b="1" spc="-112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spc="11" dirty="0">
                <a:solidFill>
                  <a:srgbClr val="FF0000"/>
                </a:solidFill>
                <a:latin typeface="SSREEA+Roboto Bold"/>
                <a:cs typeface="SSREEA+Roboto Bold"/>
              </a:rPr>
              <a:t>Type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78019" y="5263168"/>
            <a:ext cx="2325049" cy="85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-High</a:t>
            </a:r>
            <a:r>
              <a:rPr sz="1800" spc="-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noise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-Short life</a:t>
            </a:r>
            <a:r>
              <a:rPr sz="1800" spc="-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time</a:t>
            </a:r>
          </a:p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-Vulnerable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impact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1032" y="5301903"/>
            <a:ext cx="2973213" cy="85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High</a:t>
            </a:r>
            <a:r>
              <a:rPr sz="1800" spc="7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efficiency(Low</a:t>
            </a:r>
            <a:r>
              <a:rPr sz="1800" spc="-7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Noise)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-18" dirty="0">
                <a:solidFill>
                  <a:srgbClr val="000000"/>
                </a:solidFill>
                <a:latin typeface="FSNIAH+Roboto"/>
                <a:cs typeface="FSNIAH+Roboto"/>
              </a:rPr>
              <a:t>Fast</a:t>
            </a:r>
            <a:r>
              <a:rPr sz="1800" spc="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Response</a:t>
            </a:r>
          </a:p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-Unlimited</a:t>
            </a:r>
            <a:r>
              <a:rPr sz="1800" spc="-1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life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time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75378" y="5346022"/>
            <a:ext cx="636711" cy="496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6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D0D0D"/>
                </a:solidFill>
                <a:latin typeface="SSREEA+Roboto Bold"/>
                <a:cs typeface="SSREEA+Roboto Bold"/>
              </a:rPr>
              <a:t>VS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29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9596"/>
            <a:ext cx="4006931" cy="43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FFC000"/>
                </a:solidFill>
                <a:latin typeface="Headline R"/>
                <a:cs typeface="Headline R"/>
              </a:rPr>
              <a:t>SE(E-T)</a:t>
            </a:r>
            <a:r>
              <a:rPr sz="3000" spc="-248" dirty="0">
                <a:solidFill>
                  <a:srgbClr val="FFC000"/>
                </a:solidFill>
                <a:latin typeface="Headline R"/>
                <a:cs typeface="Headline R"/>
              </a:rPr>
              <a:t> </a:t>
            </a:r>
            <a:r>
              <a:rPr sz="3000" dirty="0">
                <a:solidFill>
                  <a:srgbClr val="FFC000"/>
                </a:solidFill>
                <a:latin typeface="Headline R"/>
                <a:cs typeface="Headline R"/>
              </a:rPr>
              <a:t>Detector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734" y="1172179"/>
            <a:ext cx="5206245" cy="1920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5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6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Topographical</a:t>
            </a:r>
            <a:r>
              <a:rPr sz="1800" spc="-50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49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contrast</a:t>
            </a:r>
            <a:r>
              <a:rPr sz="1800" spc="-409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8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without</a:t>
            </a:r>
            <a:r>
              <a:rPr sz="1800" spc="-41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the</a:t>
            </a:r>
            <a:r>
              <a:rPr sz="1800" spc="-44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46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edge</a:t>
            </a:r>
            <a:r>
              <a:rPr sz="1800" spc="-369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9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effect</a:t>
            </a:r>
          </a:p>
          <a:p>
            <a:pPr marL="0" marR="0">
              <a:lnSpc>
                <a:spcPts val="2052"/>
              </a:lnSpc>
              <a:spcBef>
                <a:spcPts val="2178"/>
              </a:spcBef>
              <a:spcAft>
                <a:spcPts val="0"/>
              </a:spcAft>
            </a:pPr>
            <a:r>
              <a:rPr sz="1800" spc="-30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Charge</a:t>
            </a:r>
            <a:r>
              <a:rPr sz="1800" spc="-37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56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free</a:t>
            </a:r>
            <a:r>
              <a:rPr sz="1800" spc="-16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3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im</a:t>
            </a:r>
            <a:r>
              <a:rPr sz="1800" spc="-52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7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aging</a:t>
            </a:r>
            <a:r>
              <a:rPr sz="1800" spc="-421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6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of</a:t>
            </a:r>
            <a:r>
              <a:rPr sz="1800" spc="-111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6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Non-conductive</a:t>
            </a:r>
            <a:r>
              <a:rPr sz="1800" spc="-23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3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samples</a:t>
            </a:r>
          </a:p>
          <a:p>
            <a:pPr marL="0" marR="0">
              <a:lnSpc>
                <a:spcPts val="2052"/>
              </a:lnSpc>
              <a:spcBef>
                <a:spcPts val="2104"/>
              </a:spcBef>
              <a:spcAft>
                <a:spcPts val="0"/>
              </a:spcAft>
            </a:pPr>
            <a:r>
              <a:rPr sz="1800" spc="-6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Topographical</a:t>
            </a:r>
            <a:r>
              <a:rPr sz="1800" spc="-50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B</a:t>
            </a:r>
            <a:r>
              <a:rPr sz="1800" spc="-48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S</a:t>
            </a:r>
            <a:r>
              <a:rPr sz="1800" spc="-490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E</a:t>
            </a:r>
            <a:r>
              <a:rPr sz="1800" spc="-11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7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it</a:t>
            </a:r>
            <a:r>
              <a:rPr sz="1800" spc="-34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3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is</a:t>
            </a:r>
            <a:r>
              <a:rPr sz="1800" spc="-17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9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like</a:t>
            </a:r>
            <a:r>
              <a:rPr sz="1800" spc="-29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51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imagingin</a:t>
            </a:r>
            <a:r>
              <a:rPr sz="1800" spc="-333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6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low</a:t>
            </a:r>
            <a:r>
              <a:rPr sz="1800" spc="-228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7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vacuum</a:t>
            </a:r>
          </a:p>
          <a:p>
            <a:pPr marL="0" marR="0">
              <a:lnSpc>
                <a:spcPts val="2052"/>
              </a:lnSpc>
              <a:spcBef>
                <a:spcPts val="2227"/>
              </a:spcBef>
              <a:spcAft>
                <a:spcPts val="0"/>
              </a:spcAft>
            </a:pPr>
            <a:r>
              <a:rPr sz="1800" spc="67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Fast</a:t>
            </a:r>
            <a:r>
              <a:rPr sz="1800" spc="-25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34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im</a:t>
            </a:r>
            <a:r>
              <a:rPr sz="1800" spc="-526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5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age</a:t>
            </a:r>
            <a:r>
              <a:rPr sz="1800" spc="-162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 </a:t>
            </a:r>
            <a:r>
              <a:rPr sz="1800" spc="-75" dirty="0">
                <a:solidFill>
                  <a:srgbClr val="000000"/>
                </a:solidFill>
                <a:latin typeface="CUWDWR+Lucida Sans Regular"/>
                <a:cs typeface="CUWDWR+Lucida Sans Regular"/>
              </a:rPr>
              <a:t>acquisition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33415" y="5237286"/>
            <a:ext cx="548194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50" dirty="0">
                <a:solidFill>
                  <a:srgbClr val="FF0000"/>
                </a:solidFill>
                <a:latin typeface="SSREEA+Roboto Bold"/>
                <a:cs typeface="SSREEA+Roboto Bold"/>
              </a:rPr>
              <a:t>70°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4695" y="5910084"/>
            <a:ext cx="1939191" cy="465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FFFFFF"/>
                </a:solidFill>
                <a:latin typeface="SSREEA+Roboto Bold"/>
                <a:cs typeface="SSREEA+Roboto Bold"/>
              </a:rPr>
              <a:t>TESCAN</a:t>
            </a:r>
            <a:r>
              <a:rPr sz="1450" b="1" spc="195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dirty="0">
                <a:solidFill>
                  <a:srgbClr val="FFFFFF"/>
                </a:solidFill>
                <a:latin typeface="SSREEA+Roboto Bold"/>
                <a:cs typeface="SSREEA+Roboto Bold"/>
              </a:rPr>
              <a:t>AMBER</a:t>
            </a:r>
            <a:r>
              <a:rPr sz="1450" b="1" spc="-162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dirty="0">
                <a:solidFill>
                  <a:srgbClr val="FFFFFF"/>
                </a:solidFill>
                <a:latin typeface="SSREEA+Roboto Bold"/>
                <a:cs typeface="SSREEA+Roboto Bold"/>
              </a:rPr>
              <a:t>:</a:t>
            </a:r>
            <a:r>
              <a:rPr sz="1450" b="1" spc="-8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SSREEA+Roboto Bold"/>
                <a:cs typeface="SSREEA+Roboto Bold"/>
              </a:rPr>
              <a:t>70°</a:t>
            </a:r>
          </a:p>
          <a:p>
            <a:pPr marL="57530" marR="0">
              <a:lnSpc>
                <a:spcPts val="1652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1" dirty="0">
                <a:solidFill>
                  <a:srgbClr val="FFFFFF"/>
                </a:solidFill>
                <a:latin typeface="SSREEA+Roboto Bold"/>
                <a:cs typeface="SSREEA+Roboto Bold"/>
              </a:rPr>
              <a:t>Other</a:t>
            </a:r>
            <a:r>
              <a:rPr sz="1450" b="1" spc="-43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Company</a:t>
            </a:r>
            <a:r>
              <a:rPr sz="1450" b="1" spc="-99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dirty="0">
                <a:solidFill>
                  <a:srgbClr val="FFFFFF"/>
                </a:solidFill>
                <a:latin typeface="SSREEA+Roboto Bold"/>
                <a:cs typeface="SSREEA+Roboto Bold"/>
              </a:rPr>
              <a:t>:</a:t>
            </a:r>
            <a:r>
              <a:rPr sz="145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450" b="1" dirty="0">
                <a:solidFill>
                  <a:srgbClr val="FFFFFF"/>
                </a:solidFill>
                <a:latin typeface="SSREEA+Roboto Bold"/>
                <a:cs typeface="SSREEA+Roboto Bold"/>
              </a:rPr>
              <a:t>60°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30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923"/>
            <a:ext cx="6400327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11" dirty="0">
                <a:solidFill>
                  <a:srgbClr val="00B050"/>
                </a:solidFill>
                <a:latin typeface="Headline R"/>
                <a:cs typeface="Headline R"/>
              </a:rPr>
              <a:t>LE(Low</a:t>
            </a:r>
            <a:r>
              <a:rPr sz="2800" spc="-305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B050"/>
                </a:solidFill>
                <a:latin typeface="Headline R"/>
                <a:cs typeface="Headline R"/>
              </a:rPr>
              <a:t>E</a:t>
            </a:r>
            <a:r>
              <a:rPr sz="2800" spc="-1305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Headline R"/>
                <a:cs typeface="Headline R"/>
              </a:rPr>
              <a:t>nergy)</a:t>
            </a:r>
            <a:r>
              <a:rPr sz="2800" spc="-265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spc="52" dirty="0">
                <a:solidFill>
                  <a:srgbClr val="00B050"/>
                </a:solidFill>
                <a:latin typeface="Headline R"/>
                <a:cs typeface="Headline R"/>
              </a:rPr>
              <a:t>BSE</a:t>
            </a:r>
            <a:r>
              <a:rPr sz="2800" spc="-303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B050"/>
                </a:solidFill>
                <a:latin typeface="Headline R"/>
                <a:cs typeface="Headline R"/>
              </a:rPr>
              <a:t>D</a:t>
            </a:r>
            <a:r>
              <a:rPr sz="2800" spc="-1323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B050"/>
                </a:solidFill>
                <a:latin typeface="Headline R"/>
                <a:cs typeface="Headline R"/>
              </a:rPr>
              <a:t>e</a:t>
            </a:r>
            <a:r>
              <a:rPr sz="2800" spc="-1314" dirty="0">
                <a:solidFill>
                  <a:srgbClr val="00B050"/>
                </a:solidFill>
                <a:latin typeface="Headline R"/>
                <a:cs typeface="Headline R"/>
              </a:rPr>
              <a:t> </a:t>
            </a:r>
            <a:r>
              <a:rPr sz="2800" spc="-23" dirty="0">
                <a:solidFill>
                  <a:srgbClr val="00B050"/>
                </a:solidFill>
                <a:latin typeface="Headline R"/>
                <a:cs typeface="Headline R"/>
              </a:rPr>
              <a:t>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2322" y="998508"/>
            <a:ext cx="4424063" cy="971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Synthetic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YAG</a:t>
            </a:r>
            <a:r>
              <a:rPr sz="1800" spc="-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Crystal</a:t>
            </a:r>
            <a:r>
              <a:rPr sz="1800" spc="1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</a:p>
          <a:p>
            <a:pPr marL="0" marR="0">
              <a:lnSpc>
                <a:spcPts val="2163"/>
              </a:lnSpc>
              <a:spcBef>
                <a:spcPts val="341"/>
              </a:spcBef>
              <a:spcAft>
                <a:spcPts val="0"/>
              </a:spcAft>
            </a:pP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Improved</a:t>
            </a:r>
            <a:r>
              <a:rPr sz="1800" spc="-44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resolution</a:t>
            </a:r>
            <a:r>
              <a:rPr sz="1800" spc="-94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&amp; Less</a:t>
            </a:r>
            <a:r>
              <a:rPr sz="1800" spc="-27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beam damage</a:t>
            </a:r>
          </a:p>
          <a:p>
            <a:pPr marL="0" marR="0">
              <a:lnSpc>
                <a:spcPts val="2163"/>
              </a:lnSpc>
              <a:spcBef>
                <a:spcPts val="414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BSE</a:t>
            </a:r>
            <a:r>
              <a:rPr sz="1800" b="1" spc="5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spc="-12" dirty="0">
                <a:solidFill>
                  <a:srgbClr val="262626"/>
                </a:solidFill>
                <a:latin typeface="FSNIAH+Roboto"/>
                <a:cs typeface="FSNIAH+Roboto"/>
              </a:rPr>
              <a:t>Signal</a:t>
            </a:r>
            <a:r>
              <a:rPr sz="1800" spc="25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262626"/>
                </a:solidFill>
                <a:latin typeface="FSNIAH+Roboto"/>
                <a:cs typeface="FSNIAH+Roboto"/>
              </a:rPr>
              <a:t>detection</a:t>
            </a:r>
            <a:r>
              <a:rPr sz="1800" spc="-186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262626"/>
                </a:solidFill>
                <a:latin typeface="FSNIAH+Roboto"/>
                <a:cs typeface="FSNIAH+Roboto"/>
              </a:rPr>
              <a:t>down</a:t>
            </a:r>
            <a:r>
              <a:rPr sz="1800" spc="-112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262626"/>
                </a:solidFill>
                <a:latin typeface="FSNIAH+Roboto"/>
                <a:cs typeface="FSNIAH+Roboto"/>
              </a:rPr>
              <a:t>to</a:t>
            </a:r>
            <a:r>
              <a:rPr sz="1800" spc="50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b="1" spc="18" dirty="0">
                <a:solidFill>
                  <a:srgbClr val="FF0000"/>
                </a:solidFill>
                <a:latin typeface="SSREEA+Roboto Bold"/>
                <a:cs typeface="SSREEA+Roboto Bold"/>
              </a:rPr>
              <a:t>200</a:t>
            </a:r>
            <a:r>
              <a:rPr sz="1800" b="1" spc="-7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2322" y="1990632"/>
            <a:ext cx="5140979" cy="63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High</a:t>
            </a:r>
            <a:r>
              <a:rPr sz="1800" spc="7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Material</a:t>
            </a:r>
            <a:r>
              <a:rPr sz="1800" spc="-6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Contrast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(</a:t>
            </a:r>
            <a:r>
              <a:rPr sz="1800" dirty="0">
                <a:solidFill>
                  <a:srgbClr val="FF0000"/>
                </a:solidFill>
                <a:latin typeface="FSNIAH+Roboto"/>
                <a:cs typeface="FSNIAH+Roboto"/>
              </a:rPr>
              <a:t>Element</a:t>
            </a:r>
            <a:r>
              <a:rPr sz="1800" spc="-58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FF0000"/>
                </a:solidFill>
                <a:latin typeface="FSNIAH+Roboto"/>
                <a:cs typeface="FSNIAH+Roboto"/>
              </a:rPr>
              <a:t>Atomic</a:t>
            </a:r>
            <a:r>
              <a:rPr sz="1800" spc="-128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800" spc="-31" dirty="0">
                <a:solidFill>
                  <a:srgbClr val="FF0000"/>
                </a:solidFill>
                <a:latin typeface="FSNIAH+Roboto"/>
                <a:cs typeface="FSNIAH+Roboto"/>
              </a:rPr>
              <a:t>0.1%</a:t>
            </a:r>
            <a:r>
              <a:rPr sz="1800" spc="139" dirty="0">
                <a:solidFill>
                  <a:srgbClr val="FF0000"/>
                </a:solidFill>
                <a:latin typeface="FSNIAH+Roboto"/>
                <a:cs typeface="FSNIAH+Roboto"/>
              </a:rPr>
              <a:t> </a:t>
            </a:r>
            <a:r>
              <a:rPr sz="1800" spc="14" dirty="0">
                <a:solidFill>
                  <a:srgbClr val="FF0000"/>
                </a:solidFill>
                <a:latin typeface="FSNIAH+Roboto"/>
                <a:cs typeface="FSNIAH+Roboto"/>
              </a:rPr>
              <a:t>Re</a:t>
            </a:r>
          </a:p>
          <a:p>
            <a:pPr marL="0" marR="0">
              <a:lnSpc>
                <a:spcPts val="2163"/>
              </a:lnSpc>
              <a:spcBef>
                <a:spcPts val="339"/>
              </a:spcBef>
              <a:spcAft>
                <a:spcPts val="0"/>
              </a:spcAft>
            </a:pPr>
            <a:r>
              <a:rPr sz="1800" spc="10" dirty="0">
                <a:solidFill>
                  <a:srgbClr val="262626"/>
                </a:solidFill>
                <a:latin typeface="FSNIAH+Roboto"/>
                <a:cs typeface="FSNIAH+Roboto"/>
              </a:rPr>
              <a:t>LE-BSE</a:t>
            </a:r>
            <a:r>
              <a:rPr sz="1800" spc="-55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262626"/>
                </a:solidFill>
                <a:latin typeface="FSNIAH+Roboto"/>
                <a:cs typeface="FSNIAH+Roboto"/>
              </a:rPr>
              <a:t>is</a:t>
            </a:r>
            <a:r>
              <a:rPr sz="1800" spc="-40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fully</a:t>
            </a:r>
            <a:r>
              <a:rPr sz="1800" spc="54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262626"/>
                </a:solidFill>
                <a:latin typeface="FSNIAH+Roboto"/>
                <a:cs typeface="FSNIAH+Roboto"/>
              </a:rPr>
              <a:t>competitive</a:t>
            </a:r>
            <a:r>
              <a:rPr sz="1800" spc="-138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with</a:t>
            </a:r>
            <a:r>
              <a:rPr sz="1800" spc="-21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262626"/>
                </a:solidFill>
                <a:latin typeface="FSNIAH+Roboto"/>
                <a:cs typeface="FSNIAH+Roboto"/>
              </a:rPr>
              <a:t>any</a:t>
            </a:r>
            <a:r>
              <a:rPr sz="1800" spc="-15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BSE</a:t>
            </a:r>
            <a:r>
              <a:rPr sz="1800" spc="33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262626"/>
                </a:solidFill>
                <a:latin typeface="FSNIAH+Roboto"/>
                <a:cs typeface="FSNIAH+Roboto"/>
              </a:rPr>
              <a:t>on</a:t>
            </a:r>
            <a:r>
              <a:rPr sz="1800" spc="-43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the</a:t>
            </a:r>
            <a:r>
              <a:rPr sz="1800" spc="-50" dirty="0">
                <a:solidFill>
                  <a:srgbClr val="262626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262626"/>
                </a:solidFill>
                <a:latin typeface="FSNIAH+Roboto"/>
                <a:cs typeface="FSNIAH+Roboto"/>
              </a:rPr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4916" y="6288540"/>
            <a:ext cx="1617684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5" dirty="0">
                <a:solidFill>
                  <a:srgbClr val="000000"/>
                </a:solidFill>
                <a:latin typeface="SSREEA+Roboto Bold"/>
                <a:cs typeface="SSREEA+Roboto Bold"/>
              </a:rPr>
              <a:t>LE-BSE</a:t>
            </a:r>
            <a:r>
              <a:rPr sz="1600" b="1" spc="153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SSREEA+Roboto Bold"/>
                <a:cs typeface="SSREEA+Roboto Bold"/>
              </a:rPr>
              <a:t>@</a:t>
            </a:r>
            <a:r>
              <a:rPr sz="1600" b="1" spc="-25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FF0000"/>
                </a:solidFill>
                <a:latin typeface="SSREEA+Roboto Bold"/>
                <a:cs typeface="SSREEA+Roboto Bold"/>
              </a:rPr>
              <a:t>1</a:t>
            </a:r>
            <a:r>
              <a:rPr sz="1600" b="1" spc="34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600" b="1" spc="-34" dirty="0">
                <a:solidFill>
                  <a:srgbClr val="FF0000"/>
                </a:solidFill>
                <a:latin typeface="SSREEA+Roboto Bold"/>
                <a:cs typeface="SSREEA+Roboto Bold"/>
              </a:rPr>
              <a:t>keV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17920" y="6288540"/>
            <a:ext cx="1741285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5" dirty="0">
                <a:solidFill>
                  <a:srgbClr val="000000"/>
                </a:solidFill>
                <a:latin typeface="SSREEA+Roboto Bold"/>
                <a:cs typeface="SSREEA+Roboto Bold"/>
              </a:rPr>
              <a:t>LE-BSE</a:t>
            </a:r>
            <a:r>
              <a:rPr sz="1600" b="1" spc="152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SSREEA+Roboto Bold"/>
                <a:cs typeface="SSREEA+Roboto Bold"/>
              </a:rPr>
              <a:t>@</a:t>
            </a:r>
            <a:r>
              <a:rPr sz="1600" b="1" spc="-33" dirty="0">
                <a:solidFill>
                  <a:srgbClr val="000000"/>
                </a:solidFill>
                <a:latin typeface="SSREEA+Roboto Bold"/>
                <a:cs typeface="SSREEA+Roboto Bold"/>
              </a:rPr>
              <a:t> </a:t>
            </a:r>
            <a:r>
              <a:rPr sz="1600" b="1" spc="-17" dirty="0">
                <a:solidFill>
                  <a:srgbClr val="FF0000"/>
                </a:solidFill>
                <a:latin typeface="SSREEA+Roboto Bold"/>
                <a:cs typeface="SSREEA+Roboto Bold"/>
              </a:rPr>
              <a:t>500</a:t>
            </a:r>
            <a:r>
              <a:rPr sz="1600" b="1" spc="5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600" b="1" spc="-38" dirty="0">
                <a:solidFill>
                  <a:srgbClr val="FF0000"/>
                </a:solidFill>
                <a:latin typeface="SSREEA+Roboto Bold"/>
                <a:cs typeface="SSREEA+Roboto Bold"/>
              </a:rPr>
              <a:t>eV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923"/>
            <a:ext cx="5954412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34" dirty="0">
                <a:solidFill>
                  <a:srgbClr val="7030A0"/>
                </a:solidFill>
                <a:latin typeface="Headline R"/>
                <a:cs typeface="Headline R"/>
              </a:rPr>
              <a:t>In</a:t>
            </a:r>
            <a:r>
              <a:rPr sz="2800" spc="-139" dirty="0">
                <a:solidFill>
                  <a:srgbClr val="7030A0"/>
                </a:solidFill>
                <a:latin typeface="Headline R"/>
                <a:cs typeface="Headline R"/>
              </a:rPr>
              <a:t> </a:t>
            </a:r>
            <a:r>
              <a:rPr sz="2800" spc="37" dirty="0">
                <a:solidFill>
                  <a:srgbClr val="7030A0"/>
                </a:solidFill>
                <a:latin typeface="Headline R"/>
                <a:cs typeface="Headline R"/>
              </a:rPr>
              <a:t>Co</a:t>
            </a:r>
            <a:r>
              <a:rPr sz="2800" spc="-1314" dirty="0">
                <a:solidFill>
                  <a:srgbClr val="7030A0"/>
                </a:solidFill>
                <a:latin typeface="Headline R"/>
                <a:cs typeface="Headline R"/>
              </a:rPr>
              <a:t> </a:t>
            </a:r>
            <a:r>
              <a:rPr sz="2800" spc="-31" dirty="0">
                <a:solidFill>
                  <a:srgbClr val="7030A0"/>
                </a:solidFill>
                <a:latin typeface="Headline R"/>
                <a:cs typeface="Headline R"/>
              </a:rPr>
              <a:t>lumn</a:t>
            </a:r>
            <a:r>
              <a:rPr sz="2800" spc="-224" dirty="0">
                <a:solidFill>
                  <a:srgbClr val="7030A0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7030A0"/>
                </a:solidFill>
                <a:latin typeface="Headline R"/>
                <a:cs typeface="Headline R"/>
              </a:rPr>
              <a:t>[Multi]</a:t>
            </a:r>
            <a:r>
              <a:rPr sz="2800" spc="-227" dirty="0">
                <a:solidFill>
                  <a:srgbClr val="7030A0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7030A0"/>
                </a:solidFill>
                <a:latin typeface="Headline R"/>
                <a:cs typeface="Headline R"/>
              </a:rPr>
              <a:t>Detector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807" y="1226473"/>
            <a:ext cx="8277992" cy="63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" dirty="0">
                <a:solidFill>
                  <a:srgbClr val="000000"/>
                </a:solidFill>
                <a:latin typeface="FSNIAH+Roboto"/>
                <a:cs typeface="FSNIAH+Roboto"/>
              </a:rPr>
              <a:t>Located</a:t>
            </a:r>
            <a:r>
              <a:rPr sz="1800" spc="-12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in</a:t>
            </a:r>
            <a:r>
              <a:rPr sz="1800" spc="-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SEM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column</a:t>
            </a:r>
          </a:p>
          <a:p>
            <a:pPr marL="0" marR="0">
              <a:lnSpc>
                <a:spcPts val="2163"/>
              </a:lnSpc>
              <a:spcBef>
                <a:spcPts val="341"/>
              </a:spcBef>
              <a:spcAft>
                <a:spcPts val="0"/>
              </a:spcAft>
            </a:pPr>
            <a:r>
              <a:rPr sz="1800" spc="33" dirty="0">
                <a:solidFill>
                  <a:srgbClr val="000000"/>
                </a:solidFill>
                <a:latin typeface="FSNIAH+Roboto"/>
                <a:cs typeface="FSNIAH+Roboto"/>
              </a:rPr>
              <a:t>It</a:t>
            </a:r>
            <a:r>
              <a:rPr sz="1800" spc="-9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is</a:t>
            </a:r>
            <a:r>
              <a:rPr sz="1800" spc="-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recomented</a:t>
            </a:r>
            <a:r>
              <a:rPr sz="1800" spc="-10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use</a:t>
            </a:r>
            <a:r>
              <a:rPr sz="1800" spc="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it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in</a:t>
            </a:r>
            <a:r>
              <a:rPr sz="1800" spc="-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Axial</a:t>
            </a:r>
            <a:r>
              <a:rPr sz="1800" spc="-6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Mode</a:t>
            </a:r>
            <a:r>
              <a:rPr sz="1800" spc="-7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where</a:t>
            </a:r>
            <a:r>
              <a:rPr sz="1800" spc="-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you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can</a:t>
            </a:r>
            <a:r>
              <a:rPr sz="1800" spc="-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utilize</a:t>
            </a:r>
            <a:r>
              <a:rPr sz="1800" spc="-5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all imaging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5807" y="1884587"/>
            <a:ext cx="996086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features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5807" y="2218343"/>
            <a:ext cx="7998500" cy="63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  <a:r>
              <a:rPr sz="1800" spc="-17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is</a:t>
            </a:r>
            <a:r>
              <a:rPr sz="1800" spc="-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equipped</a:t>
            </a:r>
            <a:r>
              <a:rPr sz="1800" spc="3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with</a:t>
            </a:r>
            <a:r>
              <a:rPr sz="1800" spc="-9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FILTERING</a:t>
            </a:r>
            <a:r>
              <a:rPr sz="1800" spc="-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GRID </a:t>
            </a:r>
            <a:r>
              <a:rPr sz="1800" dirty="0">
                <a:solidFill>
                  <a:srgbClr val="000000"/>
                </a:solidFill>
                <a:latin typeface="GJPVTU+Roboto"/>
                <a:cs typeface="GJPVTU+Roboto"/>
              </a:rPr>
              <a:t>–</a:t>
            </a:r>
            <a:r>
              <a:rPr sz="1800" spc="25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electrons</a:t>
            </a:r>
            <a:r>
              <a:rPr sz="1800" spc="-1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are</a:t>
            </a:r>
            <a:r>
              <a:rPr sz="1800" spc="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filtered</a:t>
            </a:r>
          </a:p>
          <a:p>
            <a:pPr marL="0" marR="0">
              <a:lnSpc>
                <a:spcPts val="2163"/>
              </a:lnSpc>
              <a:spcBef>
                <a:spcPts val="341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according</a:t>
            </a:r>
            <a:r>
              <a:rPr sz="1800" spc="-11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1800" spc="-5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their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energy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6450" y="3870460"/>
            <a:ext cx="1412368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SSREEA+Roboto Bold"/>
                <a:cs typeface="SSREEA+Roboto Bold"/>
              </a:rPr>
              <a:t>SE(Filter OFF)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16934" y="3868555"/>
            <a:ext cx="1508898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30" dirty="0">
                <a:solidFill>
                  <a:srgbClr val="FFFFFF"/>
                </a:solidFill>
                <a:latin typeface="SSREEA+Roboto Bold"/>
                <a:cs typeface="SSREEA+Roboto Bold"/>
              </a:rPr>
              <a:t>BSE</a:t>
            </a:r>
            <a:r>
              <a:rPr sz="1600" b="1" spc="8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SREEA+Roboto Bold"/>
                <a:cs typeface="SSREEA+Roboto Bold"/>
              </a:rPr>
              <a:t>(Filter </a:t>
            </a:r>
            <a:r>
              <a:rPr sz="1600" b="1" spc="-27" dirty="0">
                <a:solidFill>
                  <a:srgbClr val="FFFFFF"/>
                </a:solidFill>
                <a:latin typeface="SSREEA+Roboto Bold"/>
                <a:cs typeface="SSREEA+Roboto Bold"/>
              </a:rPr>
              <a:t>ON)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03239" y="3868555"/>
            <a:ext cx="1550847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SSREEA+Roboto Bold"/>
                <a:cs typeface="SSREEA+Roboto Bold"/>
              </a:rPr>
              <a:t>Energy filtering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74500" y="167763"/>
            <a:ext cx="25623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4A0AF"/>
                </a:solidFill>
                <a:latin typeface="SSREEA+Roboto Bold"/>
                <a:cs typeface="SSREEA+Roboto Bold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923"/>
            <a:ext cx="3913427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TESCAN's</a:t>
            </a:r>
            <a:r>
              <a:rPr sz="2800" spc="-28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78B2"/>
                </a:solidFill>
                <a:latin typeface="Headline R"/>
                <a:cs typeface="Headline R"/>
              </a:rPr>
              <a:t>History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792" y="1897134"/>
            <a:ext cx="3655217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2" dirty="0">
                <a:solidFill>
                  <a:srgbClr val="FFFFFF"/>
                </a:solidFill>
                <a:latin typeface="FSNIAH+Roboto"/>
                <a:cs typeface="FSNIAH+Roboto"/>
              </a:rPr>
              <a:t>Number</a:t>
            </a:r>
            <a:r>
              <a:rPr sz="1600" spc="51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600" spc="-12" dirty="0">
                <a:solidFill>
                  <a:srgbClr val="FFFFFF"/>
                </a:solidFill>
                <a:latin typeface="FSNIAH+Roboto"/>
                <a:cs typeface="FSNIAH+Roboto"/>
              </a:rPr>
              <a:t>of</a:t>
            </a:r>
            <a:r>
              <a:rPr sz="1600" spc="40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FFFFFF"/>
                </a:solidFill>
                <a:latin typeface="FSNIAH+Roboto"/>
                <a:cs typeface="FSNIAH+Roboto"/>
              </a:rPr>
              <a:t>patents</a:t>
            </a:r>
            <a:r>
              <a:rPr sz="1600" spc="136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FSNIAH+Roboto"/>
                <a:cs typeface="FSNIAH+Roboto"/>
              </a:rPr>
              <a:t>for</a:t>
            </a:r>
            <a:r>
              <a:rPr sz="1600" spc="62" dirty="0">
                <a:solidFill>
                  <a:srgbClr val="FFFFFF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FFFFFF"/>
                </a:solidFill>
                <a:latin typeface="FSNIAH+Roboto"/>
                <a:cs typeface="FSNIAH+Roboto"/>
              </a:rPr>
              <a:t>nanotechnology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0557" y="5191218"/>
            <a:ext cx="4012945" cy="19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※</a:t>
            </a:r>
            <a:r>
              <a:rPr sz="900" spc="33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연구개발</a:t>
            </a:r>
            <a:r>
              <a:rPr sz="9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화학</a:t>
            </a:r>
            <a:r>
              <a:rPr sz="900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900" spc="28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바이오</a:t>
            </a:r>
            <a:r>
              <a:rPr sz="9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의약</a:t>
            </a:r>
            <a:r>
              <a:rPr sz="900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9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반도체</a:t>
            </a:r>
            <a:r>
              <a:rPr sz="900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9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전자기기</a:t>
            </a:r>
            <a:r>
              <a:rPr sz="9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C000"/>
                </a:solidFill>
                <a:latin typeface="Arial"/>
                <a:cs typeface="Arial"/>
              </a:rPr>
              <a:t>ICT</a:t>
            </a:r>
            <a:r>
              <a:rPr sz="9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분야에서</a:t>
            </a:r>
            <a:r>
              <a:rPr sz="90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C000"/>
                </a:solidFill>
                <a:latin typeface="Malgun Gothic"/>
                <a:cs typeface="Malgun Gothic"/>
              </a:rPr>
              <a:t>기술특화지수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923"/>
            <a:ext cx="5925814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spc="34" dirty="0">
                <a:solidFill>
                  <a:srgbClr val="39BEFF"/>
                </a:solidFill>
                <a:latin typeface="Headline R"/>
                <a:cs typeface="Headline R"/>
              </a:rPr>
              <a:t>In</a:t>
            </a:r>
            <a:r>
              <a:rPr sz="2800" spc="-139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spc="37" dirty="0">
                <a:solidFill>
                  <a:srgbClr val="39BEFF"/>
                </a:solidFill>
                <a:latin typeface="Headline R"/>
                <a:cs typeface="Headline R"/>
              </a:rPr>
              <a:t>Co</a:t>
            </a:r>
            <a:r>
              <a:rPr sz="2800" spc="-1314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spc="-31" dirty="0">
                <a:solidFill>
                  <a:srgbClr val="39BEFF"/>
                </a:solidFill>
                <a:latin typeface="Headline R"/>
                <a:cs typeface="Headline R"/>
              </a:rPr>
              <a:t>lumn</a:t>
            </a:r>
            <a:r>
              <a:rPr sz="2800" spc="-224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spc="18" dirty="0">
                <a:solidFill>
                  <a:srgbClr val="39BEFF"/>
                </a:solidFill>
                <a:latin typeface="Headline R"/>
                <a:cs typeface="Headline R"/>
              </a:rPr>
              <a:t>[Axial]</a:t>
            </a:r>
            <a:r>
              <a:rPr sz="2800" spc="-314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39BEFF"/>
                </a:solidFill>
                <a:latin typeface="Headline R"/>
                <a:cs typeface="Headline R"/>
              </a:rPr>
              <a:t>D</a:t>
            </a:r>
            <a:r>
              <a:rPr sz="2800" spc="-1323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39BEFF"/>
                </a:solidFill>
                <a:latin typeface="Headline R"/>
                <a:cs typeface="Headline R"/>
              </a:rPr>
              <a:t>e</a:t>
            </a:r>
            <a:r>
              <a:rPr sz="2800" spc="-1314" dirty="0">
                <a:solidFill>
                  <a:srgbClr val="39BEFF"/>
                </a:solidFill>
                <a:latin typeface="Headline R"/>
                <a:cs typeface="Headline R"/>
              </a:rPr>
              <a:t> </a:t>
            </a:r>
            <a:r>
              <a:rPr sz="2800" spc="-23" dirty="0">
                <a:solidFill>
                  <a:srgbClr val="39BEFF"/>
                </a:solidFill>
                <a:latin typeface="Headline R"/>
                <a:cs typeface="Headline R"/>
              </a:rPr>
              <a:t>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5807" y="1226473"/>
            <a:ext cx="7245333" cy="63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Scintillator</a:t>
            </a:r>
            <a:r>
              <a:rPr sz="1800" spc="-8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FSNIAH+Roboto"/>
                <a:cs typeface="FSNIAH+Roboto"/>
              </a:rPr>
              <a:t>type</a:t>
            </a:r>
            <a:r>
              <a:rPr sz="1800" spc="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detector</a:t>
            </a:r>
            <a:r>
              <a:rPr sz="1800" spc="-17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located</a:t>
            </a:r>
            <a:r>
              <a:rPr sz="1800" spc="-1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in</a:t>
            </a:r>
            <a:r>
              <a:rPr sz="1800" spc="-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SEM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column</a:t>
            </a:r>
          </a:p>
          <a:p>
            <a:pPr marL="0" marR="0">
              <a:lnSpc>
                <a:spcPts val="2163"/>
              </a:lnSpc>
              <a:spcBef>
                <a:spcPts val="3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There</a:t>
            </a:r>
            <a:r>
              <a:rPr sz="1800" spc="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is</a:t>
            </a:r>
            <a:r>
              <a:rPr sz="1800" spc="-4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following</a:t>
            </a:r>
            <a:r>
              <a:rPr sz="1800" spc="-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particles</a:t>
            </a:r>
            <a:r>
              <a:rPr sz="1800" spc="-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detection</a:t>
            </a:r>
            <a:r>
              <a:rPr sz="1800" spc="-18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according</a:t>
            </a:r>
            <a:r>
              <a:rPr sz="1800" spc="-11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1800" spc="-5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potential</a:t>
            </a:r>
            <a:r>
              <a:rPr sz="1800" spc="-6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mode.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33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4923"/>
            <a:ext cx="7802098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Retractable</a:t>
            </a:r>
            <a:r>
              <a:rPr sz="2800" spc="-25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8" dirty="0">
                <a:solidFill>
                  <a:srgbClr val="00D6AD"/>
                </a:solidFill>
                <a:latin typeface="Headline R"/>
                <a:cs typeface="Headline R"/>
              </a:rPr>
              <a:t>In-</a:t>
            </a:r>
            <a:r>
              <a:rPr sz="2800" spc="-33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1" dirty="0">
                <a:solidFill>
                  <a:srgbClr val="00D6AD"/>
                </a:solidFill>
                <a:latin typeface="Headline R"/>
                <a:cs typeface="Headline R"/>
              </a:rPr>
              <a:t>Situ</a:t>
            </a:r>
            <a:r>
              <a:rPr sz="2800" spc="-35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25" dirty="0">
                <a:solidFill>
                  <a:srgbClr val="00D6AD"/>
                </a:solidFill>
                <a:latin typeface="Headline R"/>
                <a:cs typeface="Headline R"/>
              </a:rPr>
              <a:t>STEM</a:t>
            </a:r>
            <a:r>
              <a:rPr sz="2800" spc="-31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D</a:t>
            </a:r>
            <a:r>
              <a:rPr sz="2800" spc="-132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e</a:t>
            </a:r>
            <a:r>
              <a:rPr sz="2800" spc="-1314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-23" dirty="0">
                <a:solidFill>
                  <a:srgbClr val="00D6AD"/>
                </a:solidFill>
                <a:latin typeface="Headline R"/>
                <a:cs typeface="Headline R"/>
              </a:rPr>
              <a:t>tector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1369" y="1045876"/>
            <a:ext cx="6219862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8" dirty="0">
                <a:solidFill>
                  <a:srgbClr val="000000"/>
                </a:solidFill>
                <a:latin typeface="Arial"/>
                <a:cs typeface="Arial"/>
              </a:rPr>
              <a:t>Multiple</a:t>
            </a:r>
            <a:r>
              <a:rPr sz="1800" spc="-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samples</a:t>
            </a:r>
            <a:r>
              <a:rPr sz="18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18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800" spc="-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observed</a:t>
            </a:r>
            <a:r>
              <a:rPr sz="1800" spc="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without</a:t>
            </a:r>
            <a:r>
              <a:rPr sz="1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chamber</a:t>
            </a:r>
            <a:r>
              <a:rPr sz="180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vacuum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369" y="1465738"/>
            <a:ext cx="11158711" cy="1114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Simultaneous</a:t>
            </a:r>
            <a:r>
              <a:rPr sz="1800" spc="-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acquisition 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37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spc="-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Bright</a:t>
            </a:r>
            <a:r>
              <a:rPr sz="1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Field (BF),</a:t>
            </a:r>
            <a:r>
              <a:rPr sz="18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Dark</a:t>
            </a:r>
            <a:r>
              <a:rPr sz="1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Field (DF)</a:t>
            </a:r>
            <a:r>
              <a:rPr sz="18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Angle</a:t>
            </a:r>
            <a:r>
              <a:rPr sz="1800" spc="-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Dark</a:t>
            </a:r>
            <a:r>
              <a:rPr sz="18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Field </a:t>
            </a:r>
            <a:r>
              <a:rPr sz="1800" spc="-17" dirty="0">
                <a:solidFill>
                  <a:srgbClr val="000000"/>
                </a:solidFill>
                <a:latin typeface="Arial"/>
                <a:cs typeface="Arial"/>
              </a:rPr>
              <a:t>(HADF)</a:t>
            </a:r>
            <a:r>
              <a:rPr sz="18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signals.</a:t>
            </a:r>
          </a:p>
          <a:p>
            <a:pPr marL="0" marR="0">
              <a:lnSpc>
                <a:spcPts val="2013"/>
              </a:lnSpc>
              <a:spcBef>
                <a:spcPts val="12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8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8" dirty="0">
                <a:solidFill>
                  <a:srgbClr val="000000"/>
                </a:solidFill>
                <a:latin typeface="Arial"/>
                <a:cs typeface="Arial"/>
              </a:rPr>
              <a:t>moved</a:t>
            </a:r>
            <a:r>
              <a:rPr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1800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down relative</a:t>
            </a:r>
            <a:r>
              <a:rPr sz="18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37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spc="-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detector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order</a:t>
            </a:r>
            <a:r>
              <a:rPr sz="18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reach</a:t>
            </a:r>
            <a:r>
              <a:rPr sz="18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37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spc="-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best</a:t>
            </a:r>
            <a:r>
              <a:rPr sz="1800" spc="-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imaging</a:t>
            </a:r>
            <a:r>
              <a:rPr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conditions</a:t>
            </a:r>
          </a:p>
          <a:p>
            <a:pPr marL="0" marR="0">
              <a:lnSpc>
                <a:spcPts val="2013"/>
              </a:lnSpc>
              <a:spcBef>
                <a:spcPts val="12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800" spc="-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tilted</a:t>
            </a:r>
            <a:r>
              <a:rPr sz="1800" spc="-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independently</a:t>
            </a:r>
            <a:r>
              <a:rPr sz="180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800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37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800" spc="-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detector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1369" y="2696241"/>
            <a:ext cx="5908418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Exchangeable</a:t>
            </a:r>
            <a:r>
              <a:rPr sz="1800" spc="-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holders</a:t>
            </a:r>
            <a:r>
              <a:rPr sz="1800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Arial"/>
                <a:cs typeface="Arial"/>
              </a:rPr>
              <a:t>easy</a:t>
            </a:r>
            <a:r>
              <a:rPr sz="18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grid manipulation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1369" y="3106197"/>
            <a:ext cx="8058526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61" dirty="0">
                <a:solidFill>
                  <a:srgbClr val="000000"/>
                </a:solidFill>
                <a:latin typeface="Arial"/>
                <a:cs typeface="Arial"/>
              </a:rPr>
              <a:t>Tw</a:t>
            </a:r>
            <a:r>
              <a:rPr sz="1800" spc="-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holders</a:t>
            </a:r>
            <a:r>
              <a:rPr sz="1800" spc="-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available:</a:t>
            </a:r>
            <a:r>
              <a:rPr sz="18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multiple</a:t>
            </a:r>
            <a:r>
              <a:rPr sz="1800" spc="-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8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holder</a:t>
            </a:r>
            <a:r>
              <a:rPr sz="1800" spc="-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80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Arial"/>
                <a:cs typeface="Arial"/>
              </a:rPr>
              <a:t>TEM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lamella</a:t>
            </a:r>
            <a:r>
              <a:rPr sz="1800" spc="-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holder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567" y="344923"/>
            <a:ext cx="7802098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Retractable</a:t>
            </a:r>
            <a:r>
              <a:rPr sz="2800" spc="-25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8" dirty="0">
                <a:solidFill>
                  <a:srgbClr val="00D6AD"/>
                </a:solidFill>
                <a:latin typeface="Headline R"/>
                <a:cs typeface="Headline R"/>
              </a:rPr>
              <a:t>In-</a:t>
            </a:r>
            <a:r>
              <a:rPr sz="2800" spc="-33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1" dirty="0">
                <a:solidFill>
                  <a:srgbClr val="00D6AD"/>
                </a:solidFill>
                <a:latin typeface="Headline R"/>
                <a:cs typeface="Headline R"/>
              </a:rPr>
              <a:t>Situ</a:t>
            </a:r>
            <a:r>
              <a:rPr sz="2800" spc="-35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25" dirty="0">
                <a:solidFill>
                  <a:srgbClr val="00D6AD"/>
                </a:solidFill>
                <a:latin typeface="Headline R"/>
                <a:cs typeface="Headline R"/>
              </a:rPr>
              <a:t>STEM</a:t>
            </a:r>
            <a:r>
              <a:rPr sz="2800" spc="-31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D</a:t>
            </a:r>
            <a:r>
              <a:rPr sz="2800" spc="-132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e</a:t>
            </a:r>
            <a:r>
              <a:rPr sz="2800" spc="-1314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-23" dirty="0">
                <a:solidFill>
                  <a:srgbClr val="00D6AD"/>
                </a:solidFill>
                <a:latin typeface="Headline R"/>
                <a:cs typeface="Headline R"/>
              </a:rPr>
              <a:t>tector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32519" y="1764729"/>
            <a:ext cx="2466298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-10" dirty="0">
                <a:solidFill>
                  <a:srgbClr val="FF0000"/>
                </a:solidFill>
                <a:latin typeface="Arial"/>
                <a:cs typeface="Arial"/>
              </a:rPr>
              <a:t>Removable</a:t>
            </a:r>
            <a:r>
              <a:rPr sz="1800" u="sng" spc="8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Arial"/>
                <a:cs typeface="Arial"/>
              </a:rPr>
              <a:t>grid </a:t>
            </a:r>
            <a:r>
              <a:rPr sz="1800" u="sng" spc="18" dirty="0">
                <a:solidFill>
                  <a:srgbClr val="FF0000"/>
                </a:solidFill>
                <a:latin typeface="Arial"/>
                <a:cs typeface="Arial"/>
              </a:rPr>
              <a:t>holder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947" y="5739692"/>
            <a:ext cx="5678079" cy="748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8" dirty="0">
                <a:solidFill>
                  <a:srgbClr val="000000"/>
                </a:solidFill>
                <a:latin typeface="Arial"/>
                <a:cs typeface="Arial"/>
              </a:rPr>
              <a:t>Removable</a:t>
            </a:r>
            <a:r>
              <a:rPr sz="1600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8" dirty="0">
                <a:solidFill>
                  <a:srgbClr val="000000"/>
                </a:solidFill>
                <a:latin typeface="Arial"/>
                <a:cs typeface="Arial"/>
              </a:rPr>
              <a:t>grid</a:t>
            </a:r>
            <a:r>
              <a:rPr sz="16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Arial"/>
                <a:cs typeface="Arial"/>
              </a:rPr>
              <a:t>holder</a:t>
            </a:r>
            <a:r>
              <a:rPr sz="16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Arial"/>
                <a:cs typeface="Arial"/>
              </a:rPr>
              <a:t>(top)</a:t>
            </a:r>
            <a:r>
              <a:rPr sz="16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4" dirty="0">
                <a:solidFill>
                  <a:srgbClr val="000000"/>
                </a:solidFill>
                <a:latin typeface="Arial"/>
                <a:cs typeface="Arial"/>
              </a:rPr>
              <a:t>mounted</a:t>
            </a:r>
            <a:r>
              <a:rPr sz="16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6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side</a:t>
            </a:r>
            <a:r>
              <a:rPr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6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</a:p>
          <a:p>
            <a:pPr marL="0" marR="0">
              <a:lnSpc>
                <a:spcPts val="1762"/>
              </a:lnSpc>
              <a:spcBef>
                <a:spcPts val="65"/>
              </a:spcBef>
              <a:spcAft>
                <a:spcPts val="0"/>
              </a:spcAft>
            </a:pPr>
            <a:r>
              <a:rPr sz="1600" spc="-23" dirty="0">
                <a:solidFill>
                  <a:srgbClr val="000000"/>
                </a:solidFill>
                <a:latin typeface="Arial"/>
                <a:cs typeface="Arial"/>
              </a:rPr>
              <a:t>(bottom).</a:t>
            </a:r>
            <a:r>
              <a:rPr sz="16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04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16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to 6</a:t>
            </a:r>
            <a:r>
              <a:rPr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Arial"/>
                <a:cs typeface="Arial"/>
              </a:rPr>
              <a:t>holders(totally</a:t>
            </a:r>
            <a:r>
              <a:rPr sz="16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12 </a:t>
            </a:r>
            <a:r>
              <a:rPr sz="1600" spc="-18" dirty="0">
                <a:solidFill>
                  <a:srgbClr val="000000"/>
                </a:solidFill>
                <a:latin typeface="Arial"/>
                <a:cs typeface="Arial"/>
              </a:rPr>
              <a:t>grids)</a:t>
            </a:r>
            <a:r>
              <a:rPr sz="16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1600" spc="-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64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6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installed,</a:t>
            </a:r>
          </a:p>
          <a:p>
            <a:pPr marL="0" marR="0">
              <a:lnSpc>
                <a:spcPts val="1762"/>
              </a:lnSpc>
              <a:spcBef>
                <a:spcPts val="190"/>
              </a:spcBef>
              <a:spcAft>
                <a:spcPts val="0"/>
              </a:spcAft>
            </a:pPr>
            <a:r>
              <a:rPr sz="1600" spc="-36" dirty="0">
                <a:solidFill>
                  <a:srgbClr val="000000"/>
                </a:solidFill>
                <a:latin typeface="Arial"/>
                <a:cs typeface="Arial"/>
              </a:rPr>
              <a:t>depending</a:t>
            </a:r>
            <a:r>
              <a:rPr sz="16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6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17" dirty="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16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Arial"/>
                <a:cs typeface="Arial"/>
              </a:rPr>
              <a:t>configuration.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567" y="344923"/>
            <a:ext cx="7802098" cy="40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Retractable</a:t>
            </a:r>
            <a:r>
              <a:rPr sz="2800" spc="-25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8" dirty="0">
                <a:solidFill>
                  <a:srgbClr val="00D6AD"/>
                </a:solidFill>
                <a:latin typeface="Headline R"/>
                <a:cs typeface="Headline R"/>
              </a:rPr>
              <a:t>In-</a:t>
            </a:r>
            <a:r>
              <a:rPr sz="2800" spc="-33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61" dirty="0">
                <a:solidFill>
                  <a:srgbClr val="00D6AD"/>
                </a:solidFill>
                <a:latin typeface="Headline R"/>
                <a:cs typeface="Headline R"/>
              </a:rPr>
              <a:t>Situ</a:t>
            </a:r>
            <a:r>
              <a:rPr sz="2800" spc="-35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25" dirty="0">
                <a:solidFill>
                  <a:srgbClr val="00D6AD"/>
                </a:solidFill>
                <a:latin typeface="Headline R"/>
                <a:cs typeface="Headline R"/>
              </a:rPr>
              <a:t>STEM</a:t>
            </a:r>
            <a:r>
              <a:rPr sz="2800" spc="-315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D</a:t>
            </a:r>
            <a:r>
              <a:rPr sz="2800" spc="-1323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dirty="0">
                <a:solidFill>
                  <a:srgbClr val="00D6AD"/>
                </a:solidFill>
                <a:latin typeface="Headline R"/>
                <a:cs typeface="Headline R"/>
              </a:rPr>
              <a:t>e</a:t>
            </a:r>
            <a:r>
              <a:rPr sz="2800" spc="-1314" dirty="0">
                <a:solidFill>
                  <a:srgbClr val="00D6AD"/>
                </a:solidFill>
                <a:latin typeface="Headline R"/>
                <a:cs typeface="Headline R"/>
              </a:rPr>
              <a:t> </a:t>
            </a:r>
            <a:r>
              <a:rPr sz="2800" spc="-23" dirty="0">
                <a:solidFill>
                  <a:srgbClr val="00D6AD"/>
                </a:solidFill>
                <a:latin typeface="Headline R"/>
                <a:cs typeface="Headline R"/>
              </a:rPr>
              <a:t>tector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4733" y="1160844"/>
            <a:ext cx="1012706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-12" dirty="0">
                <a:solidFill>
                  <a:srgbClr val="FF0000"/>
                </a:solidFill>
                <a:latin typeface="Arial"/>
                <a:cs typeface="Arial"/>
              </a:rPr>
              <a:t>FIB</a:t>
            </a:r>
            <a:r>
              <a:rPr sz="1800" u="sng" spc="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spc="37" dirty="0">
                <a:solidFill>
                  <a:srgbClr val="FF0000"/>
                </a:solidFill>
                <a:latin typeface="Arial"/>
                <a:cs typeface="Arial"/>
              </a:rPr>
              <a:t>Gun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4384" y="1160844"/>
            <a:ext cx="1156009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FF0000"/>
                </a:solidFill>
                <a:latin typeface="Arial"/>
                <a:cs typeface="Arial"/>
              </a:rPr>
              <a:t>SEM</a:t>
            </a:r>
            <a:r>
              <a:rPr sz="1800" u="sng" spc="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spc="37" dirty="0">
                <a:solidFill>
                  <a:srgbClr val="FF0000"/>
                </a:solidFill>
                <a:latin typeface="Arial"/>
                <a:cs typeface="Arial"/>
              </a:rPr>
              <a:t>Gun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9750" y="4293045"/>
            <a:ext cx="4992353" cy="926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6283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-10" dirty="0">
                <a:solidFill>
                  <a:srgbClr val="FF0000"/>
                </a:solidFill>
                <a:latin typeface="Arial"/>
                <a:cs typeface="Arial"/>
              </a:rPr>
              <a:t>Removable</a:t>
            </a:r>
            <a:r>
              <a:rPr sz="1800" u="sng" spc="8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Arial"/>
                <a:cs typeface="Arial"/>
              </a:rPr>
              <a:t>grid </a:t>
            </a:r>
            <a:r>
              <a:rPr sz="1800" u="sng" spc="18" dirty="0">
                <a:solidFill>
                  <a:srgbClr val="FF0000"/>
                </a:solidFill>
                <a:latin typeface="Arial"/>
                <a:cs typeface="Arial"/>
              </a:rPr>
              <a:t>holder</a:t>
            </a:r>
          </a:p>
          <a:p>
            <a:pPr marL="0" marR="0">
              <a:lnSpc>
                <a:spcPts val="2010"/>
              </a:lnSpc>
              <a:spcBef>
                <a:spcPts val="2965"/>
              </a:spcBef>
              <a:spcAft>
                <a:spcPts val="0"/>
              </a:spcAft>
            </a:pPr>
            <a:r>
              <a:rPr sz="1800" u="sng" dirty="0">
                <a:solidFill>
                  <a:srgbClr val="FF0000"/>
                </a:solidFill>
                <a:latin typeface="Arial"/>
                <a:cs typeface="Arial"/>
              </a:rPr>
              <a:t>Retractable</a:t>
            </a:r>
            <a:r>
              <a:rPr sz="1800" u="sng" spc="-7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spc="-15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1800" u="sng" spc="1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Arial"/>
                <a:cs typeface="Arial"/>
              </a:rPr>
              <a:t>Detector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3785" y="5851831"/>
            <a:ext cx="8401862" cy="632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GNIDAT+Raleway Bold"/>
                <a:cs typeface="GNIDAT+Raleway Bold"/>
              </a:rPr>
              <a:t>TESCAN</a:t>
            </a:r>
            <a:r>
              <a:rPr sz="1800" b="1" spc="76" dirty="0">
                <a:solidFill>
                  <a:srgbClr val="00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GNIDAT+Raleway Bold"/>
                <a:cs typeface="GNIDAT+Raleway Bold"/>
              </a:rPr>
              <a:t>Pre-tilt</a:t>
            </a:r>
            <a:r>
              <a:rPr sz="1800" b="1" spc="10" dirty="0">
                <a:solidFill>
                  <a:srgbClr val="000000"/>
                </a:solidFill>
                <a:latin typeface="GNIDAT+Raleway Bold"/>
                <a:cs typeface="GNIDAT+Raleway Bold"/>
              </a:rPr>
              <a:t> </a:t>
            </a:r>
            <a:r>
              <a:rPr sz="1800" dirty="0">
                <a:solidFill>
                  <a:srgbClr val="000000"/>
                </a:solidFill>
                <a:latin typeface="RUGODV+Raleway Regular"/>
                <a:cs typeface="RUGODV+Raleway Regular"/>
              </a:rPr>
              <a:t>support</a:t>
            </a:r>
            <a:r>
              <a:rPr sz="1800" spc="62" dirty="0">
                <a:solidFill>
                  <a:srgbClr val="000000"/>
                </a:solidFill>
                <a:latin typeface="RUGODV+Raleway Regular"/>
                <a:cs typeface="RUGODV+Raleway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RUGODV+Raleway Regular"/>
                <a:cs typeface="RUGODV+Raleway Regular"/>
              </a:rPr>
              <a:t>holder</a:t>
            </a:r>
            <a:r>
              <a:rPr sz="1800" spc="-43" dirty="0">
                <a:solidFill>
                  <a:srgbClr val="000000"/>
                </a:solidFill>
                <a:latin typeface="RUGODV+Raleway Regular"/>
                <a:cs typeface="RUGODV+Raleway Regular"/>
              </a:rPr>
              <a:t> </a:t>
            </a:r>
            <a:r>
              <a:rPr sz="1800" dirty="0">
                <a:solidFill>
                  <a:srgbClr val="000000"/>
                </a:solidFill>
                <a:latin typeface="RUGODV+Raleway Regular"/>
                <a:cs typeface="RUGODV+Raleway Regular"/>
              </a:rPr>
              <a:t>designed for</a:t>
            </a:r>
            <a:r>
              <a:rPr sz="1800" spc="57" dirty="0">
                <a:solidFill>
                  <a:srgbClr val="000000"/>
                </a:solidFill>
                <a:latin typeface="RUGODV+Raleway Regular"/>
                <a:cs typeface="RUGODV+Raleway Regular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NIDAT+Raleway Bold"/>
                <a:cs typeface="GNIDAT+Raleway Bold"/>
              </a:rPr>
              <a:t>in-situ</a:t>
            </a:r>
            <a:r>
              <a:rPr sz="1800" b="1" spc="40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TEM</a:t>
            </a:r>
            <a:r>
              <a:rPr sz="1800" b="1" spc="43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GNIDAT+Raleway Bold"/>
                <a:cs typeface="GNIDAT+Raleway Bold"/>
              </a:rPr>
              <a:t>lamella</a:t>
            </a:r>
            <a:r>
              <a:rPr sz="1800" b="1" spc="-49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attachment</a:t>
            </a:r>
          </a:p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FF0000"/>
                </a:solidFill>
                <a:latin typeface="GNIDAT+Raleway Bold"/>
                <a:cs typeface="GNIDAT+Raleway Bold"/>
              </a:rPr>
              <a:t>and</a:t>
            </a:r>
            <a:r>
              <a:rPr sz="1800" b="1" spc="64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polishing,</a:t>
            </a:r>
            <a:r>
              <a:rPr sz="1800" b="1" spc="54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GNIDAT+Raleway Bold"/>
                <a:cs typeface="GNIDAT+Raleway Bold"/>
              </a:rPr>
              <a:t>and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spc="-11" dirty="0">
                <a:solidFill>
                  <a:srgbClr val="FF0000"/>
                </a:solidFill>
                <a:latin typeface="GNIDAT+Raleway Bold"/>
                <a:cs typeface="GNIDAT+Raleway Bold"/>
              </a:rPr>
              <a:t>direct</a:t>
            </a:r>
            <a:r>
              <a:rPr sz="1800" b="1" spc="86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STEM</a:t>
            </a:r>
            <a:r>
              <a:rPr sz="1800" b="1" spc="-40" dirty="0">
                <a:solidFill>
                  <a:srgbClr val="FF0000"/>
                </a:solidFill>
                <a:latin typeface="GNIDAT+Raleway Bold"/>
                <a:cs typeface="GNIDAT+Raleway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NIDAT+Raleway Bold"/>
                <a:cs typeface="GNIDAT+Raleway Bold"/>
              </a:rPr>
              <a:t>analysis</a:t>
            </a:r>
            <a:r>
              <a:rPr sz="1800" dirty="0">
                <a:solidFill>
                  <a:srgbClr val="000000"/>
                </a:solidFill>
                <a:latin typeface="RUGODV+Raleway Regular"/>
                <a:cs typeface="RUGODV+Raleway Regular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525" y="2270087"/>
            <a:ext cx="7522320" cy="953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0"/>
              </a:lnSpc>
              <a:spcBef>
                <a:spcPts val="0"/>
              </a:spcBef>
              <a:spcAft>
                <a:spcPts val="0"/>
              </a:spcAft>
            </a:pPr>
            <a:r>
              <a:rPr sz="6000" spc="31" dirty="0">
                <a:solidFill>
                  <a:srgbClr val="FFFFFF"/>
                </a:solidFill>
                <a:latin typeface="OGIERG+Roboto Black"/>
                <a:cs typeface="OGIERG+Roboto Black"/>
              </a:rPr>
              <a:t>Ga</a:t>
            </a:r>
            <a:r>
              <a:rPr sz="6000" spc="-62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FIB</a:t>
            </a:r>
            <a:r>
              <a:rPr sz="6000" spc="49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Orage</a:t>
            </a:r>
            <a:r>
              <a:rPr sz="6000" spc="-34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Column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37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73961"/>
            <a:ext cx="3495194" cy="43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3000" spc="107" dirty="0">
                <a:solidFill>
                  <a:srgbClr val="0078B2"/>
                </a:solidFill>
                <a:latin typeface="Headline R"/>
                <a:cs typeface="Headline R"/>
              </a:rPr>
              <a:t>Ga</a:t>
            </a:r>
            <a:r>
              <a:rPr sz="3000" spc="-354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57" dirty="0">
                <a:solidFill>
                  <a:srgbClr val="0078B2"/>
                </a:solidFill>
                <a:latin typeface="Headline R"/>
                <a:cs typeface="Headline R"/>
              </a:rPr>
              <a:t>FIB</a:t>
            </a:r>
            <a:r>
              <a:rPr sz="3000" spc="-25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Co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27" dirty="0">
                <a:solidFill>
                  <a:srgbClr val="0078B2"/>
                </a:solidFill>
                <a:latin typeface="Headline R"/>
                <a:cs typeface="Headline R"/>
              </a:rPr>
              <a:t>lumn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3245" y="1112492"/>
            <a:ext cx="2991189" cy="40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6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679E2A"/>
                </a:solidFill>
                <a:latin typeface="Arial"/>
                <a:cs typeface="Arial"/>
              </a:rPr>
              <a:t>Orage</a:t>
            </a:r>
            <a:r>
              <a:rPr sz="2400" b="1" baseline="31250" dirty="0">
                <a:solidFill>
                  <a:srgbClr val="679E2A"/>
                </a:solidFill>
                <a:latin typeface="Arial"/>
                <a:cs typeface="Arial"/>
              </a:rPr>
              <a:t>TM</a:t>
            </a:r>
            <a:r>
              <a:rPr sz="2400" b="1" spc="179" baseline="31250" dirty="0">
                <a:solidFill>
                  <a:srgbClr val="679E2A"/>
                </a:solidFill>
                <a:latin typeface="Arial"/>
                <a:cs typeface="Arial"/>
              </a:rPr>
              <a:t> </a:t>
            </a:r>
            <a:r>
              <a:rPr sz="2400" b="1" spc="-11" dirty="0">
                <a:solidFill>
                  <a:srgbClr val="595959"/>
                </a:solidFill>
                <a:latin typeface="SSREEA+Roboto Bold"/>
                <a:cs typeface="SSREEA+Roboto Bold"/>
              </a:rPr>
              <a:t>Ion</a:t>
            </a:r>
            <a:r>
              <a:rPr sz="2400" b="1" spc="18" dirty="0">
                <a:solidFill>
                  <a:srgbClr val="595959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595959"/>
                </a:solidFill>
                <a:latin typeface="SSREEA+Roboto Bold"/>
                <a:cs typeface="SSREEA+Roboto Bold"/>
              </a:rPr>
              <a:t>Column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7095" y="1696871"/>
            <a:ext cx="5843291" cy="328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3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205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r>
              <a:rPr sz="2050" spc="-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5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2050" b="1" u="sng" spc="-4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2.5</a:t>
            </a:r>
            <a:r>
              <a:rPr sz="2050" b="1" u="sng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spc="20" dirty="0">
                <a:solidFill>
                  <a:srgbClr val="FF0000"/>
                </a:solidFill>
                <a:latin typeface="Arial"/>
                <a:cs typeface="Arial"/>
              </a:rPr>
              <a:t>nm</a:t>
            </a:r>
            <a:r>
              <a:rPr sz="2050" b="1" u="sng" spc="-8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spc="-12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050" b="1" u="sng" spc="-1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spc="-12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r>
              <a:rPr sz="2050" b="1" u="sng"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spc="-12" dirty="0">
                <a:solidFill>
                  <a:srgbClr val="FF0000"/>
                </a:solidFill>
                <a:latin typeface="Arial"/>
                <a:cs typeface="Arial"/>
              </a:rPr>
              <a:t>keV</a:t>
            </a:r>
            <a:r>
              <a:rPr sz="2050" b="1" u="sng" spc="-1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spc="-5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679E2A"/>
                </a:solidFill>
                <a:latin typeface="Arial"/>
                <a:cs typeface="Arial"/>
              </a:rPr>
              <a:t>(World</a:t>
            </a:r>
            <a:r>
              <a:rPr sz="2050" b="1" u="sng" spc="-175" dirty="0">
                <a:solidFill>
                  <a:srgbClr val="679E2A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679E2A"/>
                </a:solidFill>
                <a:latin typeface="Arial"/>
                <a:cs typeface="Arial"/>
              </a:rPr>
              <a:t>Best</a:t>
            </a:r>
            <a:r>
              <a:rPr sz="2050" b="1" dirty="0">
                <a:solidFill>
                  <a:srgbClr val="679E2A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7095" y="2278658"/>
            <a:ext cx="3741635" cy="328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  <a:r>
              <a:rPr sz="205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2050" spc="-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currents</a:t>
            </a:r>
            <a:r>
              <a:rPr sz="2050" spc="-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205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28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50" spc="-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b="1" u="sng" spc="-15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2050" b="1" u="sng" spc="-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spc="2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67095" y="2870096"/>
            <a:ext cx="3164392" cy="328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spc="-38" dirty="0">
                <a:solidFill>
                  <a:srgbClr val="000000"/>
                </a:solidFill>
                <a:latin typeface="Arial"/>
                <a:cs typeface="Arial"/>
              </a:rPr>
              <a:t>Piezo</a:t>
            </a:r>
            <a:r>
              <a:rPr sz="205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000000"/>
                </a:solidFill>
                <a:latin typeface="Arial"/>
                <a:cs typeface="Arial"/>
              </a:rPr>
              <a:t>FIB</a:t>
            </a:r>
            <a:r>
              <a:rPr sz="2050" spc="-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auto</a:t>
            </a:r>
            <a:r>
              <a:rPr sz="2050" b="1" u="sng" spc="-9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alignmen</a:t>
            </a:r>
            <a:r>
              <a:rPr sz="205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7095" y="3451757"/>
            <a:ext cx="5692022" cy="91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b="1" u="sng" spc="-10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r>
              <a:rPr sz="2050" b="1" u="sng" spc="-4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Piezo</a:t>
            </a:r>
            <a:r>
              <a:rPr sz="2050" b="1" u="sng" spc="-24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Apertures</a:t>
            </a:r>
            <a:r>
              <a:rPr sz="205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50" spc="-28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precise</a:t>
            </a:r>
            <a:r>
              <a:rPr sz="2050" spc="-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control</a:t>
            </a:r>
            <a:r>
              <a:rPr sz="205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selection</a:t>
            </a:r>
          </a:p>
          <a:p>
            <a:pPr marL="0" marR="0">
              <a:lnSpc>
                <a:spcPts val="2290"/>
              </a:lnSpc>
              <a:spcBef>
                <a:spcPts val="2297"/>
              </a:spcBef>
              <a:spcAft>
                <a:spcPts val="0"/>
              </a:spcAft>
            </a:pPr>
            <a:r>
              <a:rPr sz="2050" spc="-12" dirty="0">
                <a:solidFill>
                  <a:srgbClr val="000000"/>
                </a:solidFill>
                <a:latin typeface="Arial"/>
                <a:cs typeface="Arial"/>
              </a:rPr>
              <a:t>Long</a:t>
            </a:r>
            <a:r>
              <a:rPr sz="205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Arial"/>
                <a:cs typeface="Arial"/>
              </a:rPr>
              <a:t>lifetime</a:t>
            </a:r>
            <a:r>
              <a:rPr sz="2050" spc="-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25" dirty="0">
                <a:solidFill>
                  <a:srgbClr val="000000"/>
                </a:solidFill>
                <a:latin typeface="Arial"/>
                <a:cs typeface="Arial"/>
              </a:rPr>
              <a:t>FIB</a:t>
            </a:r>
            <a:r>
              <a:rPr sz="205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source</a:t>
            </a:r>
            <a:r>
              <a:rPr sz="2050" spc="-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Arial"/>
                <a:cs typeface="Arial"/>
              </a:rPr>
              <a:t>up</a:t>
            </a:r>
            <a:r>
              <a:rPr sz="205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spc="28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50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50" b="1" u="sng" dirty="0">
                <a:solidFill>
                  <a:srgbClr val="FF0000"/>
                </a:solidFill>
                <a:latin typeface="Arial"/>
                <a:cs typeface="Arial"/>
              </a:rPr>
              <a:t>3000uAh</a:t>
            </a:r>
            <a:r>
              <a:rPr sz="2050" dirty="0">
                <a:solidFill>
                  <a:srgbClr val="000000"/>
                </a:solidFill>
                <a:latin typeface="Arial"/>
                <a:cs typeface="Arial"/>
              </a:rPr>
              <a:t>(1500hs)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537" y="447313"/>
            <a:ext cx="6286253" cy="40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SSREEA+Roboto Bold"/>
                <a:cs typeface="SSREEA+Roboto Bold"/>
              </a:rPr>
              <a:t>TEM </a:t>
            </a:r>
            <a:r>
              <a:rPr sz="2400" b="1" spc="-15" dirty="0">
                <a:solidFill>
                  <a:srgbClr val="00B0F0"/>
                </a:solidFill>
                <a:latin typeface="SSREEA+Roboto Bold"/>
                <a:cs typeface="SSREEA+Roboto Bold"/>
              </a:rPr>
              <a:t>lamellar</a:t>
            </a:r>
            <a:r>
              <a:rPr sz="2400" b="1" spc="115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SREEA+Roboto Bold"/>
                <a:cs typeface="SSREEA+Roboto Bold"/>
              </a:rPr>
              <a:t>preparation</a:t>
            </a:r>
            <a:r>
              <a:rPr sz="2400" b="1" spc="68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NMIAS+Roboto Bold"/>
                <a:cs typeface="SNMIAS+Roboto Bold"/>
              </a:rPr>
              <a:t>–</a:t>
            </a:r>
            <a:r>
              <a:rPr sz="2400" b="1" spc="-1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37" dirty="0">
                <a:solidFill>
                  <a:srgbClr val="00B0F0"/>
                </a:solidFill>
                <a:latin typeface="SSREEA+Roboto Bold"/>
                <a:cs typeface="SSREEA+Roboto Bold"/>
              </a:rPr>
              <a:t>Au</a:t>
            </a:r>
            <a:r>
              <a:rPr sz="2400" b="1" spc="-101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SREEA+Roboto Bold"/>
                <a:cs typeface="SSREEA+Roboto Bold"/>
              </a:rPr>
              <a:t>nanoparticles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305" y="4440165"/>
            <a:ext cx="4219554" cy="2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Lamella</a:t>
            </a:r>
            <a:r>
              <a:rPr sz="16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sz="16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000000"/>
                </a:solidFill>
                <a:latin typeface="Arial"/>
                <a:cs typeface="Arial"/>
              </a:rPr>
              <a:t>thinned</a:t>
            </a:r>
            <a:r>
              <a:rPr sz="16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to electron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Arial"/>
                <a:cs typeface="Arial"/>
              </a:rPr>
              <a:t>transparency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4444" y="4571033"/>
            <a:ext cx="495701" cy="22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SNIAH+Roboto"/>
                <a:cs typeface="FSNIAH+Roboto"/>
              </a:rPr>
              <a:t>1 </a:t>
            </a:r>
            <a:r>
              <a:rPr sz="1200" spc="12" dirty="0">
                <a:solidFill>
                  <a:srgbClr val="FFFFFF"/>
                </a:solidFill>
                <a:latin typeface="FSNIAH+Roboto"/>
                <a:cs typeface="FSNIAH+Roboto"/>
              </a:rPr>
              <a:t>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83543" y="4556047"/>
            <a:ext cx="495701" cy="22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SNIAH+Roboto"/>
                <a:cs typeface="FSNIAH+Roboto"/>
              </a:rPr>
              <a:t>1 </a:t>
            </a:r>
            <a:r>
              <a:rPr sz="1200" spc="12" dirty="0">
                <a:solidFill>
                  <a:srgbClr val="FFFFFF"/>
                </a:solidFill>
                <a:latin typeface="FSNIAH+Roboto"/>
                <a:cs typeface="FSNIAH+Roboto"/>
              </a:rPr>
              <a:t>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305" y="4803037"/>
            <a:ext cx="3810658" cy="2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9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55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5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11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5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polishing</a:t>
            </a:r>
            <a:r>
              <a:rPr sz="155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36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55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550" b="1" spc="5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50" b="1" spc="36" dirty="0">
                <a:solidFill>
                  <a:srgbClr val="FFFF00"/>
                </a:solidFill>
                <a:latin typeface="Arial"/>
                <a:cs typeface="Arial"/>
              </a:rPr>
              <a:t>keV</a:t>
            </a:r>
            <a:r>
              <a:rPr sz="155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55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-17" dirty="0">
                <a:solidFill>
                  <a:srgbClr val="000000"/>
                </a:solidFill>
                <a:latin typeface="Arial"/>
                <a:cs typeface="Arial"/>
              </a:rPr>
              <a:t>minimis</a:t>
            </a:r>
            <a:r>
              <a:rPr sz="1550" spc="-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305" y="5174606"/>
            <a:ext cx="2652704" cy="2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surface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7" dirty="0">
                <a:solidFill>
                  <a:srgbClr val="000000"/>
                </a:solidFill>
                <a:latin typeface="Arial"/>
                <a:cs typeface="Arial"/>
              </a:rPr>
              <a:t>amorphous</a:t>
            </a:r>
            <a:r>
              <a:rPr sz="1600" spc="3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60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66" dirty="0">
                <a:solidFill>
                  <a:srgbClr val="000000"/>
                </a:solidFill>
                <a:latin typeface="Arial"/>
                <a:cs typeface="Arial"/>
              </a:rPr>
              <a:t>ma</a:t>
            </a:r>
            <a:r>
              <a:rPr sz="160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1" dirty="0">
                <a:solidFill>
                  <a:srgbClr val="000000"/>
                </a:solidFill>
                <a:latin typeface="Arial"/>
                <a:cs typeface="Arial"/>
              </a:rPr>
              <a:t>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5629" y="5172363"/>
            <a:ext cx="280613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</a:t>
            </a:r>
            <a:r>
              <a:rPr sz="1800" spc="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  <a:r>
              <a:rPr sz="1800" spc="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-BF(left),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DF</a:t>
            </a:r>
            <a:r>
              <a:rPr sz="1800" spc="-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(right)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75629" y="5592098"/>
            <a:ext cx="6498746" cy="72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</a:t>
            </a:r>
            <a:r>
              <a:rPr sz="1800" spc="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1800" spc="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nanoporous</a:t>
            </a:r>
            <a:r>
              <a:rPr sz="1800" spc="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structure</a:t>
            </a:r>
            <a:r>
              <a:rPr sz="1800" spc="-4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is</a:t>
            </a:r>
            <a:r>
              <a:rPr sz="1800" spc="3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clearly</a:t>
            </a:r>
            <a:r>
              <a:rPr sz="1800" spc="-10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visible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as</a:t>
            </a:r>
            <a:r>
              <a:rPr sz="1800" spc="-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well</a:t>
            </a:r>
            <a:r>
              <a:rPr sz="1800" spc="-7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as</a:t>
            </a:r>
            <a:r>
              <a:rPr sz="1800" spc="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both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</a:p>
          <a:p>
            <a:pPr marL="0" marR="0">
              <a:lnSpc>
                <a:spcPts val="2163"/>
              </a:lnSpc>
              <a:spcBef>
                <a:spcPts val="10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passivation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SiO2</a:t>
            </a:r>
            <a:r>
              <a:rPr sz="1800" spc="-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FSNIAH+Roboto"/>
                <a:cs typeface="FSNIAH+Roboto"/>
              </a:rPr>
              <a:t>Si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substrate</a:t>
            </a:r>
            <a:r>
              <a:rPr sz="1800" spc="10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layers.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4965" y="447313"/>
            <a:ext cx="5825791" cy="40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SSREEA+Roboto Bold"/>
                <a:cs typeface="SSREEA+Roboto Bold"/>
              </a:rPr>
              <a:t>TEM </a:t>
            </a:r>
            <a:r>
              <a:rPr sz="2400" b="1" spc="-15" dirty="0">
                <a:solidFill>
                  <a:srgbClr val="00B0F0"/>
                </a:solidFill>
                <a:latin typeface="SSREEA+Roboto Bold"/>
                <a:cs typeface="SSREEA+Roboto Bold"/>
              </a:rPr>
              <a:t>lamellar</a:t>
            </a:r>
            <a:r>
              <a:rPr sz="2400" b="1" spc="115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NMIAS+Roboto Bold"/>
                <a:cs typeface="SNMIAS+Roboto Bold"/>
              </a:rPr>
              <a:t>–</a:t>
            </a:r>
            <a:r>
              <a:rPr sz="2400" b="1" spc="-1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rgbClr val="00B0F0"/>
                </a:solidFill>
                <a:latin typeface="SSREEA+Roboto Bold"/>
                <a:cs typeface="SSREEA+Roboto Bold"/>
              </a:rPr>
              <a:t>Flash</a:t>
            </a:r>
            <a:r>
              <a:rPr sz="2400" b="1" spc="93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SREEA+Roboto Bold"/>
                <a:cs typeface="SSREEA+Roboto Bold"/>
              </a:rPr>
              <a:t>memory</a:t>
            </a:r>
            <a:r>
              <a:rPr sz="2400" b="1" spc="11" dirty="0">
                <a:solidFill>
                  <a:srgbClr val="00B0F0"/>
                </a:solidFill>
                <a:latin typeface="SSREEA+Roboto Bold"/>
                <a:cs typeface="SSREEA+Roboto Bold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SSREEA+Roboto Bold"/>
                <a:cs typeface="SSREEA+Roboto Bold"/>
              </a:rPr>
              <a:t>(14</a:t>
            </a:r>
            <a:r>
              <a:rPr sz="1600" b="1" spc="58" dirty="0">
                <a:solidFill>
                  <a:srgbClr val="FFFF00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FFFF00"/>
                </a:solidFill>
                <a:latin typeface="SSREEA+Roboto Bold"/>
                <a:cs typeface="SSREEA+Roboto Bold"/>
              </a:rPr>
              <a:t>nm</a:t>
            </a:r>
            <a:r>
              <a:rPr sz="1600" b="1" spc="11" dirty="0">
                <a:solidFill>
                  <a:srgbClr val="FFFF00"/>
                </a:solidFill>
                <a:latin typeface="SSREEA+Roboto Bold"/>
                <a:cs typeface="SSREEA+Roboto Bold"/>
              </a:rPr>
              <a:t> </a:t>
            </a:r>
            <a:r>
              <a:rPr sz="1600" b="1" dirty="0">
                <a:solidFill>
                  <a:srgbClr val="FFFF00"/>
                </a:solidFill>
                <a:latin typeface="SSREEA+Roboto Bold"/>
                <a:cs typeface="SSREEA+Roboto Bold"/>
              </a:rPr>
              <a:t>process)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48568" y="5179109"/>
            <a:ext cx="495701" cy="22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SNIAH+Roboto"/>
                <a:cs typeface="FSNIAH+Roboto"/>
              </a:rPr>
              <a:t>1 </a:t>
            </a:r>
            <a:r>
              <a:rPr sz="1200" spc="12" dirty="0">
                <a:solidFill>
                  <a:srgbClr val="FFFFFF"/>
                </a:solidFill>
                <a:latin typeface="FSNIAH+Roboto"/>
                <a:cs typeface="FSNIAH+Roboto"/>
              </a:rPr>
              <a:t>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9690" y="5912138"/>
            <a:ext cx="3654111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-</a:t>
            </a:r>
            <a:r>
              <a:rPr sz="1800" spc="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images</a:t>
            </a:r>
            <a:r>
              <a:rPr sz="1800" spc="-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:</a:t>
            </a:r>
            <a:r>
              <a:rPr sz="1800" spc="3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BF(left),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DF</a:t>
            </a:r>
            <a:r>
              <a:rPr sz="1800" spc="-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(right)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820" y="588195"/>
            <a:ext cx="5241652" cy="46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6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78B2"/>
                </a:solidFill>
                <a:latin typeface="OGIERG+Roboto Black"/>
                <a:cs typeface="OGIERG+Roboto Black"/>
              </a:rPr>
              <a:t>Superalloy</a:t>
            </a:r>
            <a:r>
              <a:rPr sz="2800" spc="113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dirty="0">
                <a:solidFill>
                  <a:srgbClr val="0078B2"/>
                </a:solidFill>
                <a:latin typeface="OGIERG+Roboto Black"/>
                <a:cs typeface="OGIERG+Roboto Black"/>
              </a:rPr>
              <a:t>with</a:t>
            </a:r>
            <a:r>
              <a:rPr sz="2800" spc="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spc="-51" dirty="0">
                <a:solidFill>
                  <a:srgbClr val="0078B2"/>
                </a:solidFill>
                <a:latin typeface="OGIERG+Roboto Black"/>
                <a:cs typeface="OGIERG+Roboto Black"/>
              </a:rPr>
              <a:t>Mo</a:t>
            </a:r>
            <a:r>
              <a:rPr sz="2800" spc="104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dirty="0">
                <a:solidFill>
                  <a:srgbClr val="0078B2"/>
                </a:solidFill>
                <a:latin typeface="OGIERG+Roboto Black"/>
                <a:cs typeface="OGIERG+Roboto Black"/>
              </a:rPr>
              <a:t>precipitates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892" y="658044"/>
            <a:ext cx="6997601" cy="46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trike="sngStrike" spc="-11" dirty="0">
                <a:solidFill>
                  <a:srgbClr val="0078B2"/>
                </a:solidFill>
                <a:latin typeface="OGIERG+Roboto Black"/>
                <a:cs typeface="OGIERG+Roboto Black"/>
              </a:rPr>
              <a:t>Inverted</a:t>
            </a:r>
            <a:r>
              <a:rPr sz="2800" spc="137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spc="-10" dirty="0">
                <a:solidFill>
                  <a:srgbClr val="0078B2"/>
                </a:solidFill>
                <a:latin typeface="OGIERG+Roboto Black"/>
                <a:cs typeface="OGIERG+Roboto Black"/>
              </a:rPr>
              <a:t>Lamellas</a:t>
            </a:r>
            <a:r>
              <a:rPr sz="2800" spc="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dirty="0">
                <a:solidFill>
                  <a:srgbClr val="0078B2"/>
                </a:solidFill>
                <a:latin typeface="OGIERG+Roboto Black"/>
                <a:cs typeface="OGIERG+Roboto Black"/>
              </a:rPr>
              <a:t>with</a:t>
            </a:r>
            <a:r>
              <a:rPr sz="2800" spc="8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spc="-31" dirty="0">
                <a:solidFill>
                  <a:srgbClr val="0078B2"/>
                </a:solidFill>
                <a:latin typeface="OGIERG+Roboto Black"/>
                <a:cs typeface="OGIERG+Roboto Black"/>
              </a:rPr>
              <a:t>Ti,</a:t>
            </a:r>
            <a:r>
              <a:rPr sz="2800" spc="81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dirty="0">
                <a:solidFill>
                  <a:srgbClr val="0078B2"/>
                </a:solidFill>
                <a:latin typeface="OGIERG+Roboto Black"/>
                <a:cs typeface="OGIERG+Roboto Black"/>
              </a:rPr>
              <a:t>Pt,</a:t>
            </a:r>
            <a:r>
              <a:rPr sz="2800" spc="-17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dirty="0">
                <a:solidFill>
                  <a:srgbClr val="0078B2"/>
                </a:solidFill>
                <a:latin typeface="OGIERG+Roboto Black"/>
                <a:cs typeface="OGIERG+Roboto Black"/>
              </a:rPr>
              <a:t>and</a:t>
            </a:r>
            <a:r>
              <a:rPr sz="2800" spc="49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spc="-25" dirty="0">
                <a:solidFill>
                  <a:srgbClr val="0078B2"/>
                </a:solidFill>
                <a:latin typeface="OGIERG+Roboto Black"/>
                <a:cs typeface="OGIERG+Roboto Black"/>
              </a:rPr>
              <a:t>Si</a:t>
            </a:r>
            <a:r>
              <a:rPr sz="2800" spc="61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800" spc="-11" dirty="0">
                <a:solidFill>
                  <a:srgbClr val="0078B2"/>
                </a:solidFill>
                <a:latin typeface="OGIERG+Roboto Black"/>
                <a:cs typeface="OGIERG+Roboto Black"/>
              </a:rPr>
              <a:t>layers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634" y="6065659"/>
            <a:ext cx="3547947" cy="652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000000"/>
                </a:solidFill>
                <a:latin typeface="SSREEA+Roboto Bold"/>
                <a:cs typeface="SSREEA+Roboto Bold"/>
              </a:rPr>
              <a:t>Inverted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Lamella</a:t>
            </a:r>
            <a:r>
              <a:rPr sz="2050" spc="-20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31" dirty="0">
                <a:solidFill>
                  <a:srgbClr val="000000"/>
                </a:solidFill>
                <a:latin typeface="FSNIAH+Roboto"/>
                <a:cs typeface="FSNIAH+Roboto"/>
              </a:rPr>
              <a:t>before</a:t>
            </a:r>
            <a:r>
              <a:rPr sz="2050" spc="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5</a:t>
            </a:r>
            <a:r>
              <a:rPr sz="2050" spc="-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</a:p>
          <a:p>
            <a:pPr marL="85725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cleaning</a:t>
            </a:r>
            <a:r>
              <a:rPr sz="2050" spc="-1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attached</a:t>
            </a:r>
            <a:r>
              <a:rPr sz="2050" spc="-23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to</a:t>
            </a:r>
            <a:r>
              <a:rPr sz="2050" spc="-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the</a:t>
            </a:r>
            <a:r>
              <a:rPr sz="2050" spc="-9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grid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3240" y="6065659"/>
            <a:ext cx="7447050" cy="660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7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  <a:r>
              <a:rPr sz="205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1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2050" spc="-8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44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205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5</a:t>
            </a:r>
            <a:r>
              <a:rPr sz="2050" spc="-6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FSNIAH+Roboto"/>
                <a:cs typeface="FSNIAH+Roboto"/>
              </a:rPr>
              <a:t>polished</a:t>
            </a:r>
            <a:r>
              <a:rPr sz="2050" spc="227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27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  <a:r>
              <a:rPr sz="205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1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2050" spc="-8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44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205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5</a:t>
            </a:r>
            <a:r>
              <a:rPr sz="2050" spc="-6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5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FSNIAH+Roboto"/>
                <a:cs typeface="FSNIAH+Roboto"/>
              </a:rPr>
              <a:t>polished</a:t>
            </a:r>
          </a:p>
          <a:p>
            <a:pPr marL="1315338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lamella</a:t>
            </a:r>
            <a:r>
              <a:rPr sz="2050" spc="229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2050" dirty="0">
                <a:solidFill>
                  <a:srgbClr val="000000"/>
                </a:solidFill>
                <a:latin typeface="FSNIAH+Roboto"/>
                <a:cs typeface="FSNIAH+Roboto"/>
              </a:rPr>
              <a:t>lamella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9376" y="1772816"/>
            <a:ext cx="10729192" cy="508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74500" y="167763"/>
            <a:ext cx="25623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4A0AF"/>
                </a:solidFill>
                <a:latin typeface="SSREEA+Roboto Bold"/>
                <a:cs typeface="SSREEA+Roboto Bold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490" y="368454"/>
            <a:ext cx="1021302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68"/>
              </a:lnSpc>
            </a:pPr>
            <a:r>
              <a:rPr sz="3250" spc="44" dirty="0">
                <a:solidFill>
                  <a:srgbClr val="0078B2"/>
                </a:solidFill>
                <a:latin typeface="Headline R"/>
                <a:cs typeface="Headline R"/>
              </a:rPr>
              <a:t>FIB</a:t>
            </a:r>
            <a:r>
              <a:rPr sz="3250" spc="-322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250" spc="-15" dirty="0" smtClean="0">
                <a:solidFill>
                  <a:srgbClr val="0078B2"/>
                </a:solidFill>
                <a:latin typeface="Headline R"/>
                <a:cs typeface="Headline R"/>
              </a:rPr>
              <a:t>Ga-FIB</a:t>
            </a:r>
            <a:r>
              <a:rPr sz="3250" spc="-343" dirty="0" smtClean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250" dirty="0">
                <a:solidFill>
                  <a:srgbClr val="0078B2"/>
                </a:solidFill>
                <a:latin typeface="Headline R"/>
                <a:cs typeface="Headline R"/>
              </a:rPr>
              <a:t>S</a:t>
            </a:r>
            <a:r>
              <a:rPr sz="3250" spc="-1573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250" spc="-43" dirty="0" smtClean="0">
                <a:solidFill>
                  <a:srgbClr val="0078B2"/>
                </a:solidFill>
                <a:latin typeface="Headline R"/>
                <a:cs typeface="Headline R"/>
              </a:rPr>
              <a:t>9000G</a:t>
            </a:r>
            <a:r>
              <a:rPr lang="en-US" sz="3250" spc="-43" dirty="0" smtClean="0">
                <a:solidFill>
                  <a:srgbClr val="0078B2"/>
                </a:solidFill>
                <a:latin typeface="Headline R"/>
                <a:cs typeface="Headline R"/>
              </a:rPr>
              <a:t>  </a:t>
            </a:r>
            <a:r>
              <a:rPr lang="en-US" sz="3250" spc="-43" dirty="0">
                <a:solidFill>
                  <a:srgbClr val="0078B2"/>
                </a:solidFill>
                <a:latin typeface="Headline R"/>
                <a:cs typeface="Headline R"/>
              </a:rPr>
              <a:t>D</a:t>
            </a:r>
            <a:r>
              <a:rPr lang="en-US" sz="3250" spc="-43" dirty="0" smtClean="0">
                <a:solidFill>
                  <a:srgbClr val="0078B2"/>
                </a:solidFill>
                <a:latin typeface="Headline R"/>
                <a:cs typeface="Headline R"/>
              </a:rPr>
              <a:t>emo equipment</a:t>
            </a:r>
            <a:endParaRPr sz="3250" spc="-43" dirty="0">
              <a:solidFill>
                <a:srgbClr val="0078B2"/>
              </a:solidFill>
              <a:latin typeface="Headline R"/>
              <a:cs typeface="Headline 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892" y="754616"/>
            <a:ext cx="7982967" cy="532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3250" strike="sngStrike" spc="-25" dirty="0">
                <a:solidFill>
                  <a:srgbClr val="0078B2"/>
                </a:solidFill>
                <a:latin typeface="OGIERG+Roboto Black"/>
                <a:cs typeface="OGIERG+Roboto Black"/>
              </a:rPr>
              <a:t>Inverted</a:t>
            </a:r>
            <a:r>
              <a:rPr sz="3250" spc="1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spc="-12" dirty="0">
                <a:solidFill>
                  <a:srgbClr val="0078B2"/>
                </a:solidFill>
                <a:latin typeface="OGIERG+Roboto Black"/>
                <a:cs typeface="OGIERG+Roboto Black"/>
              </a:rPr>
              <a:t>Lamellas</a:t>
            </a:r>
            <a:r>
              <a:rPr sz="3250" spc="-57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dirty="0">
                <a:solidFill>
                  <a:srgbClr val="0078B2"/>
                </a:solidFill>
                <a:latin typeface="OGIERG+Roboto Black"/>
                <a:cs typeface="OGIERG+Roboto Black"/>
              </a:rPr>
              <a:t>with</a:t>
            </a:r>
            <a:r>
              <a:rPr sz="3250" spc="-81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dirty="0">
                <a:solidFill>
                  <a:srgbClr val="0078B2"/>
                </a:solidFill>
                <a:latin typeface="OGIERG+Roboto Black"/>
                <a:cs typeface="OGIERG+Roboto Black"/>
              </a:rPr>
              <a:t>Ti,</a:t>
            </a:r>
            <a:r>
              <a:rPr sz="3250" spc="-31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dirty="0">
                <a:solidFill>
                  <a:srgbClr val="0078B2"/>
                </a:solidFill>
                <a:latin typeface="OGIERG+Roboto Black"/>
                <a:cs typeface="OGIERG+Roboto Black"/>
              </a:rPr>
              <a:t>Pt,</a:t>
            </a:r>
            <a:r>
              <a:rPr sz="3250" spc="-109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spc="-20" dirty="0">
                <a:solidFill>
                  <a:srgbClr val="0078B2"/>
                </a:solidFill>
                <a:latin typeface="OGIERG+Roboto Black"/>
                <a:cs typeface="OGIERG+Roboto Black"/>
              </a:rPr>
              <a:t>and</a:t>
            </a:r>
            <a:r>
              <a:rPr sz="32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spc="-14" dirty="0">
                <a:solidFill>
                  <a:srgbClr val="0078B2"/>
                </a:solidFill>
                <a:latin typeface="OGIERG+Roboto Black"/>
                <a:cs typeface="OGIERG+Roboto Black"/>
              </a:rPr>
              <a:t>Si</a:t>
            </a:r>
            <a:r>
              <a:rPr sz="3250" spc="-4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3250" spc="-23" dirty="0">
                <a:solidFill>
                  <a:srgbClr val="0078B2"/>
                </a:solidFill>
                <a:latin typeface="OGIERG+Roboto Black"/>
                <a:cs typeface="OGIERG+Roboto Black"/>
              </a:rPr>
              <a:t>layers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062" y="1756952"/>
            <a:ext cx="1899729" cy="856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STEM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1800" spc="-4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5</a:t>
            </a:r>
          </a:p>
          <a:p>
            <a:pPr marL="219392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polished</a:t>
            </a:r>
          </a:p>
          <a:p>
            <a:pPr marL="495617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lamella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2577" y="336461"/>
            <a:ext cx="3281272" cy="507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7"/>
              </a:lnSpc>
              <a:spcBef>
                <a:spcPts val="0"/>
              </a:spcBef>
              <a:spcAft>
                <a:spcPts val="0"/>
              </a:spcAft>
            </a:pPr>
            <a:r>
              <a:rPr sz="2800" spc="20" dirty="0">
                <a:solidFill>
                  <a:srgbClr val="000000"/>
                </a:solidFill>
                <a:latin typeface="Malgun Gothic"/>
                <a:cs typeface="Malgun Gothic"/>
              </a:rPr>
              <a:t>Cu</a:t>
            </a:r>
            <a:r>
              <a:rPr sz="2800" spc="222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2800" spc="62" dirty="0">
                <a:solidFill>
                  <a:srgbClr val="000000"/>
                </a:solidFill>
                <a:latin typeface="Malgun Gothic"/>
                <a:cs typeface="Malgun Gothic"/>
              </a:rPr>
              <a:t>lamella</a:t>
            </a:r>
            <a:r>
              <a:rPr sz="2800" spc="343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2800" spc="57" dirty="0">
                <a:solidFill>
                  <a:srgbClr val="000000"/>
                </a:solidFill>
                <a:latin typeface="Malgun Gothic"/>
                <a:cs typeface="Malgun Gothic"/>
              </a:rPr>
              <a:t>sample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3191" y="4799348"/>
            <a:ext cx="49669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200 nm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95330" y="5228220"/>
            <a:ext cx="427127" cy="17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2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spc="-31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9190" y="5613866"/>
            <a:ext cx="47929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1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-67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73961"/>
            <a:ext cx="3430549" cy="43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Ro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17" dirty="0">
                <a:solidFill>
                  <a:srgbClr val="0078B2"/>
                </a:solidFill>
                <a:latin typeface="Headline R"/>
                <a:cs typeface="Headline R"/>
              </a:rPr>
              <a:t>cking</a:t>
            </a:r>
            <a:r>
              <a:rPr sz="300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Stage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9632" y="1955743"/>
            <a:ext cx="710428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000000"/>
                </a:solidFill>
                <a:latin typeface="Arial"/>
                <a:cs typeface="Arial"/>
              </a:rPr>
              <a:t>SEM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8276" y="1980508"/>
            <a:ext cx="562068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25" dirty="0">
                <a:solidFill>
                  <a:srgbClr val="000000"/>
                </a:solidFill>
                <a:latin typeface="Arial"/>
                <a:cs typeface="Arial"/>
              </a:rPr>
              <a:t>FIB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4304" y="2174564"/>
            <a:ext cx="562251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27" dirty="0">
                <a:solidFill>
                  <a:srgbClr val="000000"/>
                </a:solidFill>
                <a:latin typeface="Arial"/>
                <a:cs typeface="Arial"/>
              </a:rPr>
              <a:t>FIB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41576" y="3417026"/>
            <a:ext cx="1178288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spc="-12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  <a:r>
              <a:rPr sz="145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 dirty="0">
                <a:solidFill>
                  <a:srgbClr val="000000"/>
                </a:solidFill>
                <a:latin typeface="Arial"/>
                <a:cs typeface="Arial"/>
              </a:rPr>
              <a:t>tilt</a:t>
            </a:r>
            <a:r>
              <a:rPr sz="145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8" dirty="0">
                <a:solidFill>
                  <a:srgbClr val="000000"/>
                </a:solidFill>
                <a:latin typeface="Arial"/>
                <a:cs typeface="Arial"/>
              </a:rPr>
              <a:t>55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97544" y="3497871"/>
            <a:ext cx="711072" cy="326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000000"/>
                </a:solidFill>
                <a:latin typeface="Arial"/>
                <a:cs typeface="Arial"/>
              </a:rPr>
              <a:t>SEM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020043" y="3500317"/>
            <a:ext cx="710427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15" dirty="0">
                <a:solidFill>
                  <a:srgbClr val="000000"/>
                </a:solidFill>
                <a:latin typeface="Arial"/>
                <a:cs typeface="Arial"/>
              </a:rPr>
              <a:t>SEM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27045" y="3749833"/>
            <a:ext cx="1157157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SEM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00"/>
                </a:solidFill>
                <a:latin typeface="Arial"/>
                <a:cs typeface="Arial"/>
              </a:rPr>
              <a:t>view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02080" y="4048322"/>
            <a:ext cx="1025460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0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73961"/>
            <a:ext cx="3430549" cy="43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Ro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17" dirty="0">
                <a:solidFill>
                  <a:srgbClr val="0078B2"/>
                </a:solidFill>
                <a:latin typeface="Headline R"/>
                <a:cs typeface="Headline R"/>
              </a:rPr>
              <a:t>cking</a:t>
            </a:r>
            <a:r>
              <a:rPr sz="300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Stage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114" y="1052255"/>
            <a:ext cx="5663071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Best</a:t>
            </a:r>
            <a:r>
              <a:rPr sz="2050" b="1" spc="-144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1" dirty="0">
                <a:solidFill>
                  <a:srgbClr val="FFFFFF"/>
                </a:solidFill>
                <a:latin typeface="SSREEA+Roboto Bold"/>
                <a:cs typeface="SSREEA+Roboto Bold"/>
              </a:rPr>
              <a:t>cross</a:t>
            </a:r>
            <a:r>
              <a:rPr sz="2050" b="1" spc="-47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SSREEA+Roboto Bold"/>
                <a:cs typeface="SSREEA+Roboto Bold"/>
              </a:rPr>
              <a:t>section</a:t>
            </a:r>
            <a:r>
              <a:rPr sz="2050" b="1" spc="-144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3" dirty="0">
                <a:solidFill>
                  <a:srgbClr val="FFFFFF"/>
                </a:solidFill>
                <a:latin typeface="SSREEA+Roboto Bold"/>
                <a:cs typeface="SSREEA+Roboto Bold"/>
              </a:rPr>
              <a:t>quality</a:t>
            </a:r>
            <a:r>
              <a:rPr sz="2050" b="1" spc="56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SSREEA+Roboto Bold"/>
                <a:cs typeface="SSREEA+Roboto Bold"/>
              </a:rPr>
              <a:t>eliminating</a:t>
            </a: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curtaining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7643" y="2656008"/>
            <a:ext cx="591044" cy="21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+ /</a:t>
            </a:r>
            <a:r>
              <a:rPr sz="115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1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sz="115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0385" y="2904835"/>
            <a:ext cx="1739577" cy="488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spc="-10" dirty="0">
                <a:solidFill>
                  <a:srgbClr val="000000"/>
                </a:solidFill>
                <a:latin typeface="Arial"/>
                <a:cs typeface="Arial"/>
              </a:rPr>
              <a:t>In-situ</a:t>
            </a:r>
            <a:r>
              <a:rPr sz="145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000000"/>
                </a:solidFill>
                <a:latin typeface="Arial"/>
                <a:cs typeface="Arial"/>
              </a:rPr>
              <a:t>rocking</a:t>
            </a:r>
            <a:r>
              <a:rPr sz="145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</a:p>
          <a:p>
            <a:pPr marL="457834" marR="0">
              <a:lnSpc>
                <a:spcPts val="1594"/>
              </a:lnSpc>
              <a:spcBef>
                <a:spcPts val="307"/>
              </a:spcBef>
              <a:spcAft>
                <a:spcPts val="0"/>
              </a:spcAft>
            </a:pPr>
            <a:r>
              <a:rPr sz="1450" spc="-15" dirty="0">
                <a:solidFill>
                  <a:srgbClr val="000000"/>
                </a:solidFill>
                <a:latin typeface="Arial"/>
                <a:cs typeface="Arial"/>
              </a:rPr>
              <a:t>polishing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1505" y="4043710"/>
            <a:ext cx="3294413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Proprietary</a:t>
            </a:r>
            <a:r>
              <a:rPr sz="1800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r>
              <a:rPr sz="18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  <a:r>
              <a:rPr sz="1800" spc="-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tilt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1505" y="4615972"/>
            <a:ext cx="5309089" cy="570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Minimizing</a:t>
            </a:r>
            <a:r>
              <a:rPr sz="18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curtaining</a:t>
            </a:r>
            <a:r>
              <a:rPr sz="18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effect</a:t>
            </a:r>
            <a:r>
              <a:rPr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Arial"/>
                <a:cs typeface="Arial"/>
              </a:rPr>
              <a:t>even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Arial"/>
                <a:cs typeface="Arial"/>
              </a:rPr>
              <a:t>very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r>
              <a:rPr sz="1800" spc="-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</a:p>
          <a:p>
            <a:pPr marL="0" marR="0">
              <a:lnSpc>
                <a:spcPts val="2013"/>
              </a:lnSpc>
              <a:spcBef>
                <a:spcPts val="163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currents</a:t>
            </a:r>
            <a:r>
              <a:rPr sz="1800" spc="-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together</a:t>
            </a:r>
            <a:r>
              <a:rPr sz="1800" spc="-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42806" y="5242176"/>
            <a:ext cx="751145" cy="240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1"/>
              </a:lnSpc>
              <a:spcBef>
                <a:spcPts val="0"/>
              </a:spcBef>
              <a:spcAft>
                <a:spcPts val="0"/>
              </a:spcAft>
            </a:pPr>
            <a:r>
              <a:rPr sz="1400" spc="49" dirty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sz="1400" spc="-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Arial"/>
                <a:cs typeface="Arial"/>
              </a:rPr>
              <a:t>µm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1505" y="5464904"/>
            <a:ext cx="5689776" cy="570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Precisely</a:t>
            </a:r>
            <a:r>
              <a:rPr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perpendicular</a:t>
            </a:r>
            <a:r>
              <a:rPr sz="1800" spc="-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cross</a:t>
            </a:r>
            <a:r>
              <a:rPr sz="1800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sections</a:t>
            </a:r>
            <a:r>
              <a:rPr sz="18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49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tapper</a:t>
            </a:r>
          </a:p>
          <a:p>
            <a:pPr marL="0" marR="0">
              <a:lnSpc>
                <a:spcPts val="2013"/>
              </a:lnSpc>
              <a:spcBef>
                <a:spcPts val="163"/>
              </a:spcBef>
              <a:spcAft>
                <a:spcPts val="0"/>
              </a:spcAft>
            </a:pPr>
            <a:r>
              <a:rPr sz="1800" spc="30" dirty="0">
                <a:solidFill>
                  <a:srgbClr val="000000"/>
                </a:solidFill>
                <a:latin typeface="Arial"/>
                <a:cs typeface="Arial"/>
              </a:rPr>
              <a:t>angle</a:t>
            </a:r>
            <a:r>
              <a:rPr sz="18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compensation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37375" y="5949977"/>
            <a:ext cx="4236709" cy="69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Li-ion</a:t>
            </a:r>
            <a:r>
              <a:rPr sz="1450" spc="-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8" dirty="0">
                <a:solidFill>
                  <a:srgbClr val="000000"/>
                </a:solidFill>
                <a:latin typeface="Arial"/>
                <a:cs typeface="Arial"/>
              </a:rPr>
              <a:t>battery</a:t>
            </a:r>
            <a:r>
              <a:rPr sz="1450" spc="2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cross-section</a:t>
            </a:r>
            <a:r>
              <a:rPr sz="1450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polished</a:t>
            </a:r>
            <a:r>
              <a:rPr sz="1450" spc="-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3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  <a:r>
              <a:rPr sz="145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4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</a:p>
          <a:p>
            <a:pPr marL="0" marR="0">
              <a:lnSpc>
                <a:spcPts val="1594"/>
              </a:lnSpc>
              <a:spcBef>
                <a:spcPts val="282"/>
              </a:spcBef>
              <a:spcAft>
                <a:spcPts val="0"/>
              </a:spcAft>
            </a:pPr>
            <a:r>
              <a:rPr sz="1450" spc="-14" dirty="0">
                <a:solidFill>
                  <a:srgbClr val="000000"/>
                </a:solidFill>
                <a:latin typeface="Arial"/>
                <a:cs typeface="Arial"/>
              </a:rPr>
              <a:t>Rocking</a:t>
            </a:r>
            <a:r>
              <a:rPr sz="145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000000"/>
                </a:solidFill>
                <a:latin typeface="Arial"/>
                <a:cs typeface="Arial"/>
              </a:rPr>
              <a:t>Stage</a:t>
            </a:r>
            <a:r>
              <a:rPr sz="1450" spc="-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3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1450" spc="-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4" dirty="0">
                <a:solidFill>
                  <a:srgbClr val="000000"/>
                </a:solidFill>
                <a:latin typeface="Arial"/>
                <a:cs typeface="Arial"/>
              </a:rPr>
              <a:t>curtaining</a:t>
            </a:r>
            <a:r>
              <a:rPr sz="145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1" dirty="0">
                <a:solidFill>
                  <a:srgbClr val="000000"/>
                </a:solidFill>
                <a:latin typeface="Arial"/>
                <a:cs typeface="Arial"/>
              </a:rPr>
              <a:t>reduction.</a:t>
            </a:r>
            <a:r>
              <a:rPr sz="1450" spc="-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5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6" dirty="0">
                <a:solidFill>
                  <a:srgbClr val="000000"/>
                </a:solidFill>
                <a:latin typeface="Arial"/>
                <a:cs typeface="Arial"/>
              </a:rPr>
              <a:t>thin</a:t>
            </a:r>
            <a:r>
              <a:rPr sz="145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silicon</a:t>
            </a:r>
          </a:p>
          <a:p>
            <a:pPr marL="0" marR="0">
              <a:lnSpc>
                <a:spcPts val="1594"/>
              </a:lnSpc>
              <a:spcBef>
                <a:spcPts val="132"/>
              </a:spcBef>
              <a:spcAft>
                <a:spcPts val="0"/>
              </a:spcAft>
            </a:pPr>
            <a:r>
              <a:rPr sz="1450" spc="-14" dirty="0">
                <a:solidFill>
                  <a:srgbClr val="000000"/>
                </a:solidFill>
                <a:latin typeface="Arial"/>
                <a:cs typeface="Arial"/>
              </a:rPr>
              <a:t>mask</a:t>
            </a:r>
            <a:r>
              <a:rPr sz="1450" spc="-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64" dirty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sz="1450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used</a:t>
            </a:r>
            <a:r>
              <a:rPr sz="1450" spc="-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8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spc="-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suppress</a:t>
            </a:r>
            <a:r>
              <a:rPr sz="1450" spc="-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7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50" spc="-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surface</a:t>
            </a:r>
            <a:r>
              <a:rPr sz="1450" spc="-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000000"/>
                </a:solidFill>
                <a:latin typeface="Arial"/>
                <a:cs typeface="Arial"/>
              </a:rPr>
              <a:t>topography.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11505" y="6323424"/>
            <a:ext cx="4518200" cy="293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41" dirty="0">
                <a:solidFill>
                  <a:srgbClr val="000000"/>
                </a:solidFill>
                <a:latin typeface="Arial"/>
                <a:cs typeface="Arial"/>
              </a:rPr>
              <a:t>Live</a:t>
            </a:r>
            <a:r>
              <a:rPr sz="1800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End-Point</a:t>
            </a:r>
            <a:r>
              <a:rPr sz="1800" spc="-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Detection</a:t>
            </a:r>
            <a:r>
              <a:rPr sz="18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(SEM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monitoring)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235023"/>
            <a:ext cx="3430549" cy="43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Ro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17" dirty="0">
                <a:solidFill>
                  <a:srgbClr val="0078B2"/>
                </a:solidFill>
                <a:latin typeface="Headline R"/>
                <a:cs typeface="Headline R"/>
              </a:rPr>
              <a:t>cking</a:t>
            </a:r>
            <a:r>
              <a:rPr sz="300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Stage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114" y="912635"/>
            <a:ext cx="5663678" cy="34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Best</a:t>
            </a:r>
            <a:r>
              <a:rPr sz="2050" b="1" spc="-14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1" dirty="0">
                <a:solidFill>
                  <a:srgbClr val="FFFFFF"/>
                </a:solidFill>
                <a:latin typeface="SSREEA+Roboto Bold"/>
                <a:cs typeface="SSREEA+Roboto Bold"/>
              </a:rPr>
              <a:t>cross</a:t>
            </a:r>
            <a:r>
              <a:rPr sz="2050" b="1" spc="-49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SSREEA+Roboto Bold"/>
                <a:cs typeface="SSREEA+Roboto Bold"/>
              </a:rPr>
              <a:t>section</a:t>
            </a:r>
            <a:r>
              <a:rPr sz="2050" b="1" spc="-144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3" dirty="0">
                <a:solidFill>
                  <a:srgbClr val="FFFFFF"/>
                </a:solidFill>
                <a:latin typeface="SSREEA+Roboto Bold"/>
                <a:cs typeface="SSREEA+Roboto Bold"/>
              </a:rPr>
              <a:t>quality</a:t>
            </a:r>
            <a:r>
              <a:rPr sz="2050" b="1" spc="56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SSREEA+Roboto Bold"/>
                <a:cs typeface="SSREEA+Roboto Bold"/>
              </a:rPr>
              <a:t>eliminating</a:t>
            </a: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8" dirty="0">
                <a:solidFill>
                  <a:srgbClr val="FFFFFF"/>
                </a:solidFill>
                <a:latin typeface="SSREEA+Roboto Bold"/>
                <a:cs typeface="SSREEA+Roboto Bold"/>
              </a:rPr>
              <a:t>curtaining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20004" y="1623091"/>
            <a:ext cx="2592165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Same</a:t>
            </a:r>
            <a:r>
              <a:rPr sz="1800" b="1" spc="9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time Processing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03521" y="5045785"/>
            <a:ext cx="760083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spc="11" dirty="0">
                <a:solidFill>
                  <a:srgbClr val="000000"/>
                </a:solidFill>
                <a:latin typeface="FSNIAH+Roboto"/>
                <a:cs typeface="FSNIAH+Roboto"/>
              </a:rPr>
              <a:t>200</a:t>
            </a:r>
            <a:r>
              <a:rPr sz="1450" spc="-13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450" dirty="0">
                <a:solidFill>
                  <a:srgbClr val="000000"/>
                </a:solidFill>
                <a:latin typeface="FSNIAH+Roboto"/>
                <a:cs typeface="FSNIAH+Roboto"/>
              </a:rPr>
              <a:t>µm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76408" y="5049595"/>
            <a:ext cx="759900" cy="25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50" spc="11" dirty="0">
                <a:solidFill>
                  <a:srgbClr val="000000"/>
                </a:solidFill>
                <a:latin typeface="FSNIAH+Roboto"/>
                <a:cs typeface="FSNIAH+Roboto"/>
              </a:rPr>
              <a:t>200</a:t>
            </a:r>
            <a:r>
              <a:rPr sz="1450" spc="-1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450" dirty="0">
                <a:solidFill>
                  <a:srgbClr val="000000"/>
                </a:solidFill>
                <a:latin typeface="FSNIAH+Roboto"/>
                <a:cs typeface="FSNIAH+Roboto"/>
              </a:rPr>
              <a:t>µm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67025" y="5465472"/>
            <a:ext cx="1575879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0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450" b="1" spc="-1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0000"/>
                </a:solidFill>
                <a:latin typeface="Arial"/>
                <a:cs typeface="Arial"/>
              </a:rPr>
              <a:t>Rocking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49970" y="5486745"/>
            <a:ext cx="1300316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5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450" b="1" spc="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0000"/>
                </a:solidFill>
                <a:latin typeface="Arial"/>
                <a:cs typeface="Arial"/>
              </a:rPr>
              <a:t>Rocking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1558" y="5789640"/>
            <a:ext cx="4207849" cy="87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88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14" dirty="0">
                <a:solidFill>
                  <a:srgbClr val="000000"/>
                </a:solidFill>
                <a:latin typeface="Arial"/>
                <a:cs typeface="Arial"/>
              </a:rPr>
              <a:t>Static</a:t>
            </a:r>
            <a:r>
              <a:rPr sz="1450" b="1" spc="-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Milling</a:t>
            </a:r>
            <a:r>
              <a:rPr sz="1450" b="1" spc="-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45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2 µA</a:t>
            </a:r>
            <a:r>
              <a:rPr sz="1450" b="1" spc="-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14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450" b="1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</a:p>
          <a:p>
            <a:pPr marL="0" marR="0">
              <a:lnSpc>
                <a:spcPts val="1591"/>
              </a:lnSpc>
              <a:spcBef>
                <a:spcPts val="887"/>
              </a:spcBef>
              <a:spcAft>
                <a:spcPts val="0"/>
              </a:spcAft>
            </a:pPr>
            <a:r>
              <a:rPr sz="1400" i="1" spc="47" dirty="0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r>
              <a:rPr sz="1400" i="1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46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400" i="1" spc="-1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20" dirty="0">
                <a:solidFill>
                  <a:srgbClr val="000000"/>
                </a:solidFill>
                <a:latin typeface="Arial"/>
                <a:cs typeface="Arial"/>
              </a:rPr>
              <a:t>currents</a:t>
            </a:r>
            <a:r>
              <a:rPr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15" dirty="0">
                <a:solidFill>
                  <a:srgbClr val="000000"/>
                </a:solidFill>
                <a:latin typeface="Arial"/>
                <a:cs typeface="Arial"/>
              </a:rPr>
              <a:t>(e.g.</a:t>
            </a:r>
            <a:r>
              <a:rPr sz="1400" i="1" spc="-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28" dirty="0">
                <a:solidFill>
                  <a:srgbClr val="000000"/>
                </a:solidFill>
                <a:latin typeface="Arial"/>
                <a:cs typeface="Arial"/>
              </a:rPr>
              <a:t>300nA)</a:t>
            </a:r>
            <a:r>
              <a:rPr sz="1400" i="1" spc="-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31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sz="1400" i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46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400" i="1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30" dirty="0">
                <a:solidFill>
                  <a:srgbClr val="000000"/>
                </a:solidFill>
                <a:latin typeface="Arial"/>
                <a:cs typeface="Arial"/>
              </a:rPr>
              <a:t>needed</a:t>
            </a:r>
          </a:p>
          <a:p>
            <a:pPr marL="552830" marR="0">
              <a:lnSpc>
                <a:spcPts val="1594"/>
              </a:lnSpc>
              <a:spcBef>
                <a:spcPts val="908"/>
              </a:spcBef>
              <a:spcAft>
                <a:spcPts val="0"/>
              </a:spcAft>
            </a:pPr>
            <a:r>
              <a:rPr sz="1450" i="1" spc="-28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i="1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achieve</a:t>
            </a:r>
            <a:r>
              <a:rPr sz="1450" i="1" spc="-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14" dirty="0">
                <a:solidFill>
                  <a:srgbClr val="000000"/>
                </a:solidFill>
                <a:latin typeface="Arial"/>
                <a:cs typeface="Arial"/>
              </a:rPr>
              <a:t>fine</a:t>
            </a:r>
            <a:r>
              <a:rPr sz="1450" i="1" spc="-1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sz="1450" i="1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(i.e.</a:t>
            </a:r>
            <a:r>
              <a:rPr sz="1450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6x</a:t>
            </a:r>
            <a:r>
              <a:rPr sz="1450" i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20" dirty="0">
                <a:solidFill>
                  <a:srgbClr val="000000"/>
                </a:solidFill>
                <a:latin typeface="Arial"/>
                <a:cs typeface="Arial"/>
              </a:rPr>
              <a:t>longer</a:t>
            </a:r>
            <a:r>
              <a:rPr sz="1450" spc="-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time)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77405" y="5810913"/>
            <a:ext cx="3252623" cy="55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Rocking</a:t>
            </a:r>
            <a:r>
              <a:rPr sz="1450" b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Milling</a:t>
            </a:r>
            <a:r>
              <a:rPr sz="1450" b="1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18" dirty="0">
                <a:solidFill>
                  <a:srgbClr val="000000"/>
                </a:solidFill>
                <a:latin typeface="Arial"/>
                <a:cs typeface="Arial"/>
              </a:rPr>
              <a:t>at</a:t>
            </a:r>
            <a:r>
              <a:rPr sz="1450" b="1" spc="-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2µA</a:t>
            </a:r>
            <a:r>
              <a:rPr sz="1450" b="1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11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450" b="1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current</a:t>
            </a:r>
          </a:p>
          <a:p>
            <a:pPr marL="495553" marR="0">
              <a:lnSpc>
                <a:spcPts val="1591"/>
              </a:lnSpc>
              <a:spcBef>
                <a:spcPts val="88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00" b="1" spc="-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31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400" b="1" spc="-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23" dirty="0">
                <a:solidFill>
                  <a:srgbClr val="000000"/>
                </a:solidFill>
                <a:latin typeface="Arial"/>
                <a:cs typeface="Arial"/>
              </a:rPr>
              <a:t>rocking</a:t>
            </a:r>
            <a:r>
              <a:rPr sz="1400" b="1" spc="-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spc="12" dirty="0">
                <a:solidFill>
                  <a:srgbClr val="000000"/>
                </a:solidFill>
                <a:latin typeface="Arial"/>
                <a:cs typeface="Arial"/>
              </a:rPr>
              <a:t>polishing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73961"/>
            <a:ext cx="3430549" cy="436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4"/>
              </a:lnSpc>
              <a:spcBef>
                <a:spcPts val="0"/>
              </a:spcBef>
              <a:spcAft>
                <a:spcPts val="0"/>
              </a:spcAft>
            </a:pP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Ro</a:t>
            </a:r>
            <a:r>
              <a:rPr sz="3000" spc="-140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-17" dirty="0">
                <a:solidFill>
                  <a:srgbClr val="0078B2"/>
                </a:solidFill>
                <a:latin typeface="Headline R"/>
                <a:cs typeface="Headline R"/>
              </a:rPr>
              <a:t>cking</a:t>
            </a:r>
            <a:r>
              <a:rPr sz="3000" spc="-280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000" spc="25" dirty="0">
                <a:solidFill>
                  <a:srgbClr val="0078B2"/>
                </a:solidFill>
                <a:latin typeface="Headline R"/>
                <a:cs typeface="Headline R"/>
              </a:rPr>
              <a:t>Stage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114" y="1063822"/>
            <a:ext cx="7526252" cy="3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Suppression</a:t>
            </a:r>
            <a:r>
              <a:rPr sz="2050" b="1" spc="-2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1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50" b="1" spc="-1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curtaining</a:t>
            </a:r>
            <a:r>
              <a:rPr sz="2050" b="1" spc="-2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artefact</a:t>
            </a:r>
            <a:r>
              <a:rPr sz="2050" b="1" spc="-1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23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50" b="1" spc="-1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sam</a:t>
            </a:r>
            <a:r>
              <a:rPr sz="2050" b="1" spc="-4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ple</a:t>
            </a:r>
            <a:r>
              <a:rPr sz="2050" b="1" spc="-1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-11" dirty="0">
                <a:solidFill>
                  <a:srgbClr val="FFFFFF"/>
                </a:solidFill>
                <a:latin typeface="Arial"/>
                <a:cs typeface="Arial"/>
              </a:rPr>
              <a:t>inhomogeneity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4365" y="1766601"/>
            <a:ext cx="4967892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20" dirty="0">
                <a:solidFill>
                  <a:srgbClr val="000000"/>
                </a:solidFill>
                <a:latin typeface="Arial"/>
                <a:cs typeface="Arial"/>
              </a:rPr>
              <a:t>Li-ion</a:t>
            </a:r>
            <a:r>
              <a:rPr sz="1800" b="1" spc="4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battery cathode </a:t>
            </a:r>
            <a:r>
              <a:rPr sz="1800" b="1" spc="11" dirty="0">
                <a:solidFill>
                  <a:srgbClr val="000000"/>
                </a:solidFill>
                <a:latin typeface="Arial"/>
                <a:cs typeface="Arial"/>
              </a:rPr>
              <a:t>(with</a:t>
            </a:r>
            <a:r>
              <a:rPr sz="1800" b="1" spc="-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Si</a:t>
            </a:r>
            <a:r>
              <a:rPr sz="1800" b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0000"/>
                </a:solidFill>
                <a:latin typeface="Arial"/>
                <a:cs typeface="Arial"/>
              </a:rPr>
              <a:t>mask</a:t>
            </a:r>
            <a:r>
              <a:rPr sz="1800" b="1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23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1800" b="1" spc="-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00000"/>
                </a:solidFill>
                <a:latin typeface="Arial"/>
                <a:cs typeface="Arial"/>
              </a:rPr>
              <a:t>top)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66725" y="4013611"/>
            <a:ext cx="559488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4727" y="5429913"/>
            <a:ext cx="1577469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0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450" b="1" spc="-10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0000"/>
                </a:solidFill>
                <a:latin typeface="Arial"/>
                <a:cs typeface="Arial"/>
              </a:rPr>
              <a:t>Rocking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8940" y="5445788"/>
            <a:ext cx="1302128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50" dirty="0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sz="1450" b="1" spc="3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0000"/>
                </a:solidFill>
                <a:latin typeface="Arial"/>
                <a:cs typeface="Arial"/>
              </a:rPr>
              <a:t>Rocking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4727" y="5649305"/>
            <a:ext cx="5455171" cy="66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spc="-34" dirty="0">
                <a:solidFill>
                  <a:srgbClr val="000000"/>
                </a:solidFill>
                <a:latin typeface="Arial"/>
                <a:cs typeface="Arial"/>
              </a:rPr>
              <a:t>curtaining</a:t>
            </a:r>
            <a:r>
              <a:rPr sz="145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7" dirty="0">
                <a:solidFill>
                  <a:srgbClr val="000000"/>
                </a:solidFill>
                <a:latin typeface="Arial"/>
                <a:cs typeface="Arial"/>
              </a:rPr>
              <a:t>remains</a:t>
            </a:r>
            <a:r>
              <a:rPr sz="1450" spc="2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8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145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000000"/>
                </a:solidFill>
                <a:latin typeface="Arial"/>
                <a:cs typeface="Arial"/>
              </a:rPr>
              <a:t>inhomogeneity</a:t>
            </a:r>
            <a:r>
              <a:rPr sz="1450" spc="1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even</a:t>
            </a:r>
            <a:r>
              <a:rPr sz="145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after</a:t>
            </a:r>
            <a:r>
              <a:rPr sz="145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34" dirty="0">
                <a:solidFill>
                  <a:srgbClr val="000000"/>
                </a:solidFill>
                <a:latin typeface="Arial"/>
                <a:cs typeface="Arial"/>
              </a:rPr>
              <a:t>~1.5</a:t>
            </a:r>
            <a:r>
              <a:rPr sz="145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145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4" dirty="0">
                <a:solidFill>
                  <a:srgbClr val="000000"/>
                </a:solidFill>
                <a:latin typeface="Arial"/>
                <a:cs typeface="Arial"/>
              </a:rPr>
              <a:t>polishing</a:t>
            </a:r>
          </a:p>
          <a:p>
            <a:pPr marL="0" marR="0">
              <a:lnSpc>
                <a:spcPts val="1594"/>
              </a:lnSpc>
              <a:spcBef>
                <a:spcPts val="7"/>
              </a:spcBef>
              <a:spcAft>
                <a:spcPts val="0"/>
              </a:spcAft>
            </a:pPr>
            <a:r>
              <a:rPr sz="1450" spc="-28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  <a:r>
              <a:rPr sz="145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18" dirty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r>
              <a:rPr sz="145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56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</a:p>
          <a:p>
            <a:pPr marL="0" marR="0">
              <a:lnSpc>
                <a:spcPts val="1594"/>
              </a:lnSpc>
              <a:spcBef>
                <a:spcPts val="57"/>
              </a:spcBef>
              <a:spcAft>
                <a:spcPts val="0"/>
              </a:spcAft>
            </a:pPr>
            <a:r>
              <a:rPr sz="1450" i="1" spc="-15" dirty="0">
                <a:solidFill>
                  <a:srgbClr val="000000"/>
                </a:solidFill>
                <a:latin typeface="Arial"/>
                <a:cs typeface="Arial"/>
              </a:rPr>
              <a:t>lower</a:t>
            </a:r>
            <a:r>
              <a:rPr sz="1450" i="1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1" dirty="0">
                <a:solidFill>
                  <a:srgbClr val="000000"/>
                </a:solidFill>
                <a:latin typeface="Arial"/>
                <a:cs typeface="Arial"/>
              </a:rPr>
              <a:t>beam</a:t>
            </a:r>
            <a:r>
              <a:rPr sz="1450" i="1" spc="19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1" dirty="0">
                <a:solidFill>
                  <a:srgbClr val="000000"/>
                </a:solidFill>
                <a:latin typeface="Arial"/>
                <a:cs typeface="Arial"/>
              </a:rPr>
              <a:t>currents</a:t>
            </a:r>
            <a:r>
              <a:rPr sz="1450" i="1" spc="20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34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sz="1450" i="1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54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1450" i="1" spc="1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7" dirty="0">
                <a:solidFill>
                  <a:srgbClr val="000000"/>
                </a:solidFill>
                <a:latin typeface="Arial"/>
                <a:cs typeface="Arial"/>
              </a:rPr>
              <a:t>needed</a:t>
            </a:r>
            <a:r>
              <a:rPr sz="1450" i="1" spc="2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450" i="1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1" dirty="0">
                <a:solidFill>
                  <a:srgbClr val="000000"/>
                </a:solidFill>
                <a:latin typeface="Arial"/>
                <a:cs typeface="Arial"/>
              </a:rPr>
              <a:t>achieve</a:t>
            </a:r>
            <a:r>
              <a:rPr sz="1450" i="1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51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450" spc="-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28" dirty="0">
                <a:solidFill>
                  <a:srgbClr val="000000"/>
                </a:solidFill>
                <a:latin typeface="Arial"/>
                <a:cs typeface="Arial"/>
              </a:rPr>
              <a:t>ne</a:t>
            </a:r>
            <a:r>
              <a:rPr sz="1450" i="1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15" dirty="0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sz="1450" i="1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-54" dirty="0">
                <a:solidFill>
                  <a:srgbClr val="000000"/>
                </a:solidFill>
                <a:latin typeface="Arial"/>
                <a:cs typeface="Arial"/>
              </a:rPr>
              <a:t>(i</a:t>
            </a:r>
            <a:r>
              <a:rPr sz="1450" spc="-3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.e.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58940" y="5665180"/>
            <a:ext cx="4104621" cy="66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b="1" spc="-23" dirty="0">
                <a:solidFill>
                  <a:srgbClr val="000000"/>
                </a:solidFill>
                <a:latin typeface="Arial"/>
                <a:cs typeface="Arial"/>
              </a:rPr>
              <a:t>+/-</a:t>
            </a:r>
            <a:r>
              <a:rPr sz="1450" b="1" spc="-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18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°</a:t>
            </a:r>
            <a:r>
              <a:rPr sz="1450" b="1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sample</a:t>
            </a:r>
            <a:r>
              <a:rPr sz="145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rocking</a:t>
            </a:r>
            <a:r>
              <a:rPr sz="1450" b="1" spc="-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-15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50" b="1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quality</a:t>
            </a:r>
            <a:r>
              <a:rPr sz="1450" b="1" spc="-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000000"/>
                </a:solidFill>
                <a:latin typeface="Arial"/>
                <a:cs typeface="Arial"/>
              </a:rPr>
              <a:t>end-pointing</a:t>
            </a:r>
          </a:p>
          <a:p>
            <a:pPr marL="0" marR="0">
              <a:lnSpc>
                <a:spcPts val="1594"/>
              </a:lnSpc>
              <a:spcBef>
                <a:spcPts val="7"/>
              </a:spcBef>
              <a:spcAft>
                <a:spcPts val="0"/>
              </a:spcAft>
            </a:pPr>
            <a:r>
              <a:rPr sz="1450" spc="-34" dirty="0">
                <a:solidFill>
                  <a:srgbClr val="000000"/>
                </a:solidFill>
                <a:latin typeface="Arial"/>
                <a:cs typeface="Arial"/>
              </a:rPr>
              <a:t>curtaining</a:t>
            </a:r>
            <a:r>
              <a:rPr sz="145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suppressed</a:t>
            </a:r>
            <a:r>
              <a:rPr sz="1450" spc="-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after</a:t>
            </a:r>
            <a:r>
              <a:rPr sz="1450" spc="-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sz="1450" spc="-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000000"/>
                </a:solidFill>
                <a:latin typeface="Arial"/>
                <a:cs typeface="Arial"/>
              </a:rPr>
              <a:t>min</a:t>
            </a:r>
            <a:r>
              <a:rPr sz="145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15" dirty="0">
                <a:solidFill>
                  <a:srgbClr val="000000"/>
                </a:solidFill>
                <a:latin typeface="Arial"/>
                <a:cs typeface="Arial"/>
              </a:rPr>
              <a:t>polishing</a:t>
            </a:r>
            <a:r>
              <a:rPr sz="145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spc="-28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</a:p>
          <a:p>
            <a:pPr marL="0" marR="0">
              <a:lnSpc>
                <a:spcPts val="1594"/>
              </a:lnSpc>
              <a:spcBef>
                <a:spcPts val="57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Arial"/>
                <a:cs typeface="Arial"/>
              </a:rPr>
              <a:t>100nA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4727" y="6288433"/>
            <a:ext cx="1118236" cy="240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sz="1450" i="1" dirty="0">
                <a:solidFill>
                  <a:srgbClr val="000000"/>
                </a:solidFill>
                <a:latin typeface="Arial"/>
                <a:cs typeface="Arial"/>
              </a:rPr>
              <a:t>longer</a:t>
            </a:r>
            <a:r>
              <a:rPr sz="1450" spc="-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50" i="1" spc="23" dirty="0">
                <a:solidFill>
                  <a:srgbClr val="000000"/>
                </a:solidFill>
                <a:latin typeface="Arial"/>
                <a:cs typeface="Arial"/>
              </a:rPr>
              <a:t>time)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582" y="505137"/>
            <a:ext cx="2337545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67" dirty="0">
                <a:solidFill>
                  <a:srgbClr val="F2F2F2"/>
                </a:solidFill>
                <a:latin typeface="Calibri"/>
                <a:cs typeface="Calibri"/>
              </a:rPr>
              <a:t>Application</a:t>
            </a:r>
            <a:r>
              <a:rPr sz="2400" b="1" spc="-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400" b="1" spc="72" dirty="0">
                <a:solidFill>
                  <a:srgbClr val="F2F2F2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49155" y="3547652"/>
            <a:ext cx="68431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2</a:t>
            </a:r>
            <a:r>
              <a:rPr sz="1800" b="1" spc="20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SSREEA+Roboto Bold"/>
                <a:cs typeface="SSREEA+Roboto Bold"/>
              </a:rPr>
              <a:t>µm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52695" y="5145312"/>
            <a:ext cx="817796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5" dirty="0">
                <a:solidFill>
                  <a:srgbClr val="FFFFFF"/>
                </a:solidFill>
                <a:latin typeface="SSREEA+Roboto Bold"/>
                <a:cs typeface="SSREEA+Roboto Bold"/>
              </a:rPr>
              <a:t>20</a:t>
            </a:r>
            <a:r>
              <a:rPr sz="1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18" dirty="0">
                <a:solidFill>
                  <a:srgbClr val="FFFFFF"/>
                </a:solidFill>
                <a:latin typeface="SSREEA+Roboto Bold"/>
                <a:cs typeface="SSREEA+Roboto Bold"/>
              </a:rPr>
              <a:t>µm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035" y="5650365"/>
            <a:ext cx="5229145" cy="5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spc="-49" dirty="0">
                <a:solidFill>
                  <a:srgbClr val="000000"/>
                </a:solidFill>
                <a:latin typeface="FSNIAH+Roboto"/>
                <a:cs typeface="FSNIAH+Roboto"/>
              </a:rPr>
              <a:t>SE</a:t>
            </a:r>
            <a:r>
              <a:rPr sz="1600" spc="9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FSNIAH+Roboto"/>
                <a:cs typeface="FSNIAH+Roboto"/>
              </a:rPr>
              <a:t>image</a:t>
            </a:r>
            <a:r>
              <a:rPr sz="1600" spc="1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@15</a:t>
            </a:r>
            <a:r>
              <a:rPr sz="1600" spc="5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FSNIAH+Roboto"/>
                <a:cs typeface="FSNIAH+Roboto"/>
              </a:rPr>
              <a:t>kV,</a:t>
            </a:r>
            <a:r>
              <a:rPr sz="1600" spc="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7" dirty="0">
                <a:solidFill>
                  <a:srgbClr val="000000"/>
                </a:solidFill>
                <a:latin typeface="FSNIAH+Roboto"/>
                <a:cs typeface="FSNIAH+Roboto"/>
              </a:rPr>
              <a:t>Ball</a:t>
            </a:r>
            <a:r>
              <a:rPr sz="1600" spc="6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bond</a:t>
            </a:r>
            <a:r>
              <a:rPr sz="16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FSNIAH+Roboto"/>
                <a:cs typeface="FSNIAH+Roboto"/>
              </a:rPr>
              <a:t>cross</a:t>
            </a:r>
            <a:r>
              <a:rPr sz="1600" spc="6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section,</a:t>
            </a:r>
            <a:r>
              <a:rPr sz="1600" spc="4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120</a:t>
            </a:r>
            <a:r>
              <a:rPr sz="1600" spc="-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µm </a:t>
            </a:r>
            <a:r>
              <a:rPr sz="1600" spc="-10" dirty="0">
                <a:solidFill>
                  <a:srgbClr val="000000"/>
                </a:solidFill>
                <a:latin typeface="FSNIAH+Roboto"/>
                <a:cs typeface="FSNIAH+Roboto"/>
              </a:rPr>
              <a:t>wide,</a:t>
            </a:r>
          </a:p>
          <a:p>
            <a:pPr marL="0" marR="0">
              <a:lnSpc>
                <a:spcPts val="1893"/>
              </a:lnSpc>
              <a:spcBef>
                <a:spcPts val="9"/>
              </a:spcBef>
              <a:spcAft>
                <a:spcPts val="0"/>
              </a:spcAft>
            </a:pPr>
            <a:r>
              <a:rPr sz="1600" spc="-17" dirty="0">
                <a:solidFill>
                  <a:srgbClr val="000000"/>
                </a:solidFill>
                <a:latin typeface="FSNIAH+Roboto"/>
                <a:cs typeface="FSNIAH+Roboto"/>
              </a:rPr>
              <a:t>Process</a:t>
            </a:r>
            <a:r>
              <a:rPr sz="1600" spc="14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1" dirty="0">
                <a:solidFill>
                  <a:srgbClr val="000000"/>
                </a:solidFill>
                <a:latin typeface="FSNIAH+Roboto"/>
                <a:cs typeface="FSNIAH+Roboto"/>
              </a:rPr>
              <a:t>time</a:t>
            </a:r>
            <a:r>
              <a:rPr sz="1600" spc="4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FSNIAH+Roboto"/>
                <a:cs typeface="FSNIAH+Roboto"/>
              </a:rPr>
              <a:t>&lt;1</a:t>
            </a:r>
            <a:r>
              <a:rPr sz="1600" spc="-3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hour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70776" y="5707668"/>
            <a:ext cx="3935059" cy="850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5929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8" dirty="0">
                <a:solidFill>
                  <a:srgbClr val="FFFFFF"/>
                </a:solidFill>
                <a:latin typeface="SSREEA+Roboto Bold"/>
                <a:cs typeface="SSREEA+Roboto Bold"/>
              </a:rPr>
              <a:t>10</a:t>
            </a:r>
            <a:r>
              <a:rPr sz="1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18" dirty="0">
                <a:solidFill>
                  <a:srgbClr val="FFFFFF"/>
                </a:solidFill>
                <a:latin typeface="SSREEA+Roboto Bold"/>
                <a:cs typeface="SSREEA+Roboto Bold"/>
              </a:rPr>
              <a:t>µm</a:t>
            </a:r>
          </a:p>
          <a:p>
            <a:pPr marL="0" marR="0">
              <a:lnSpc>
                <a:spcPts val="2397"/>
              </a:lnSpc>
              <a:spcBef>
                <a:spcPts val="183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Malgun Gothic"/>
                <a:cs typeface="Malgun Gothic"/>
              </a:rPr>
              <a:t>Detailed</a:t>
            </a:r>
            <a:r>
              <a:rPr sz="1800" spc="15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Malgun Gothic"/>
                <a:cs typeface="Malgun Gothic"/>
              </a:rPr>
              <a:t>images</a:t>
            </a:r>
            <a:r>
              <a:rPr sz="1800" spc="107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1800" spc="-28" dirty="0">
                <a:solidFill>
                  <a:srgbClr val="000000"/>
                </a:solidFill>
                <a:latin typeface="Malgun Gothic"/>
                <a:cs typeface="Malgun Gothic"/>
              </a:rPr>
              <a:t>of</a:t>
            </a:r>
            <a:r>
              <a:rPr sz="1800" spc="23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00000"/>
                </a:solidFill>
                <a:latin typeface="Malgun Gothic"/>
                <a:cs typeface="Malgun Gothic"/>
              </a:rPr>
              <a:t>the</a:t>
            </a:r>
            <a:r>
              <a:rPr sz="1800" spc="61" dirty="0">
                <a:solidFill>
                  <a:srgbClr val="000000"/>
                </a:solidFill>
                <a:latin typeface="Malgun Gothic"/>
                <a:cs typeface="Malgun Gothic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Malgun Gothic"/>
                <a:cs typeface="Malgun Gothic"/>
              </a:rPr>
              <a:t>cross-section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49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582" y="505137"/>
            <a:ext cx="2337545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67" dirty="0">
                <a:solidFill>
                  <a:srgbClr val="F2F2F2"/>
                </a:solidFill>
                <a:latin typeface="Calibri"/>
                <a:cs typeface="Calibri"/>
              </a:rPr>
              <a:t>Application</a:t>
            </a:r>
            <a:r>
              <a:rPr sz="2400" b="1" spc="-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400" b="1" spc="72" dirty="0">
                <a:solidFill>
                  <a:srgbClr val="F2F2F2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4001" y="1653727"/>
            <a:ext cx="7715098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3" dirty="0">
                <a:solidFill>
                  <a:srgbClr val="0078B2"/>
                </a:solidFill>
                <a:latin typeface="OGIERG+Roboto Black"/>
                <a:cs typeface="OGIERG+Roboto Black"/>
              </a:rPr>
              <a:t>Ultra-high</a:t>
            </a:r>
            <a:r>
              <a:rPr sz="20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23" dirty="0">
                <a:solidFill>
                  <a:srgbClr val="0078B2"/>
                </a:solidFill>
                <a:latin typeface="OGIERG+Roboto Black"/>
                <a:cs typeface="OGIERG+Roboto Black"/>
              </a:rPr>
              <a:t>resolution</a:t>
            </a:r>
            <a:r>
              <a:rPr sz="20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33" dirty="0">
                <a:solidFill>
                  <a:srgbClr val="0078B2"/>
                </a:solidFill>
                <a:latin typeface="OGIERG+Roboto Black"/>
                <a:cs typeface="OGIERG+Roboto Black"/>
              </a:rPr>
              <a:t>low</a:t>
            </a:r>
            <a:r>
              <a:rPr sz="2050" spc="-18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dirty="0">
                <a:solidFill>
                  <a:srgbClr val="0078B2"/>
                </a:solidFill>
                <a:latin typeface="OGIERG+Roboto Black"/>
                <a:cs typeface="OGIERG+Roboto Black"/>
              </a:rPr>
              <a:t>kV</a:t>
            </a:r>
            <a:r>
              <a:rPr sz="2050" spc="-6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28" dirty="0">
                <a:solidFill>
                  <a:srgbClr val="0078B2"/>
                </a:solidFill>
                <a:latin typeface="OGIERG+Roboto Black"/>
                <a:cs typeface="OGIERG+Roboto Black"/>
              </a:rPr>
              <a:t>imaging</a:t>
            </a:r>
            <a:r>
              <a:rPr sz="2050" spc="-14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10" dirty="0">
                <a:solidFill>
                  <a:srgbClr val="0078B2"/>
                </a:solidFill>
                <a:latin typeface="OGIERG+Roboto Black"/>
                <a:cs typeface="OGIERG+Roboto Black"/>
              </a:rPr>
              <a:t>for</a:t>
            </a:r>
            <a:r>
              <a:rPr sz="205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20" dirty="0">
                <a:solidFill>
                  <a:srgbClr val="0078B2"/>
                </a:solidFill>
                <a:latin typeface="OGIERG+Roboto Black"/>
                <a:cs typeface="OGIERG+Roboto Black"/>
              </a:rPr>
              <a:t>beam</a:t>
            </a:r>
            <a:r>
              <a:rPr sz="2050" spc="-80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18" dirty="0">
                <a:solidFill>
                  <a:srgbClr val="0078B2"/>
                </a:solidFill>
                <a:latin typeface="OGIERG+Roboto Black"/>
                <a:cs typeface="OGIERG+Roboto Black"/>
              </a:rPr>
              <a:t>sensitive</a:t>
            </a:r>
            <a:r>
              <a:rPr sz="2050" spc="-34" dirty="0">
                <a:solidFill>
                  <a:srgbClr val="0078B2"/>
                </a:solidFill>
                <a:latin typeface="OGIERG+Roboto Black"/>
                <a:cs typeface="OGIERG+Roboto Black"/>
              </a:rPr>
              <a:t> </a:t>
            </a:r>
            <a:r>
              <a:rPr sz="2050" spc="-31" dirty="0">
                <a:solidFill>
                  <a:srgbClr val="0078B2"/>
                </a:solidFill>
                <a:latin typeface="OGIERG+Roboto Black"/>
                <a:cs typeface="OGIERG+Roboto Black"/>
              </a:rPr>
              <a:t>materials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2369" y="4862102"/>
            <a:ext cx="92184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5" dirty="0">
                <a:solidFill>
                  <a:srgbClr val="FFFFFF"/>
                </a:solidFill>
                <a:latin typeface="SSREEA+Roboto Bold"/>
                <a:cs typeface="SSREEA+Roboto Bold"/>
              </a:rPr>
              <a:t>200</a:t>
            </a:r>
            <a:r>
              <a:rPr sz="1800" b="1" spc="-72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-34" dirty="0">
                <a:solidFill>
                  <a:srgbClr val="FFFFFF"/>
                </a:solidFill>
                <a:latin typeface="SSREEA+Roboto Bold"/>
                <a:cs typeface="SSREEA+Roboto Bold"/>
              </a:rPr>
              <a:t>nm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33691" y="4848132"/>
            <a:ext cx="68431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2</a:t>
            </a:r>
            <a:r>
              <a:rPr sz="1800" b="1" spc="1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17" dirty="0">
                <a:solidFill>
                  <a:srgbClr val="FFFFFF"/>
                </a:solidFill>
                <a:latin typeface="SSREEA+Roboto Bold"/>
                <a:cs typeface="SSREEA+Roboto Bold"/>
              </a:rPr>
              <a:t>µm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08334" y="4861467"/>
            <a:ext cx="68432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SREEA+Roboto Bold"/>
                <a:cs typeface="SSREEA+Roboto Bold"/>
              </a:rPr>
              <a:t>5</a:t>
            </a:r>
            <a:r>
              <a:rPr sz="1800" b="1" spc="18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1800" b="1" spc="17" dirty="0">
                <a:solidFill>
                  <a:srgbClr val="FFFFFF"/>
                </a:solidFill>
                <a:latin typeface="SSREEA+Roboto Bold"/>
                <a:cs typeface="SSREEA+Roboto Bold"/>
              </a:rPr>
              <a:t>µm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68705" y="5409049"/>
            <a:ext cx="2442995" cy="65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0"/>
              </a:lnSpc>
              <a:spcBef>
                <a:spcPts val="0"/>
              </a:spcBef>
              <a:spcAft>
                <a:spcPts val="0"/>
              </a:spcAft>
            </a:pPr>
            <a:r>
              <a:rPr sz="1550" spc="10" dirty="0">
                <a:solidFill>
                  <a:srgbClr val="000000"/>
                </a:solidFill>
                <a:latin typeface="FSNIAH+Roboto"/>
                <a:cs typeface="FSNIAH+Roboto"/>
              </a:rPr>
              <a:t>InBeam</a:t>
            </a:r>
            <a:r>
              <a:rPr sz="1550" b="1" spc="-10" dirty="0">
                <a:solidFill>
                  <a:srgbClr val="000000"/>
                </a:solidFill>
                <a:latin typeface="SSREEA+Roboto Bold"/>
                <a:cs typeface="SSREEA+Roboto Bold"/>
              </a:rPr>
              <a:t>-</a:t>
            </a:r>
            <a:r>
              <a:rPr sz="1550" spc="-18" dirty="0">
                <a:solidFill>
                  <a:srgbClr val="000000"/>
                </a:solidFill>
                <a:latin typeface="FSNIAH+Roboto"/>
                <a:cs typeface="FSNIAH+Roboto"/>
              </a:rPr>
              <a:t>SE</a:t>
            </a:r>
            <a:r>
              <a:rPr sz="1550" spc="25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50" dirty="0">
                <a:solidFill>
                  <a:srgbClr val="000000"/>
                </a:solidFill>
                <a:latin typeface="FSNIAH+Roboto"/>
                <a:cs typeface="FSNIAH+Roboto"/>
              </a:rPr>
              <a:t>image,</a:t>
            </a:r>
            <a:r>
              <a:rPr sz="1550" spc="1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50" spc="33" dirty="0">
                <a:solidFill>
                  <a:srgbClr val="000000"/>
                </a:solidFill>
                <a:latin typeface="FSNIAH+Roboto"/>
                <a:cs typeface="FSNIAH+Roboto"/>
              </a:rPr>
              <a:t>@2</a:t>
            </a:r>
            <a:r>
              <a:rPr sz="1550" spc="5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550" spc="37" dirty="0">
                <a:solidFill>
                  <a:srgbClr val="000000"/>
                </a:solidFill>
                <a:latin typeface="FSNIAH+Roboto"/>
                <a:cs typeface="FSNIAH+Roboto"/>
              </a:rPr>
              <a:t>kV</a:t>
            </a:r>
          </a:p>
          <a:p>
            <a:pPr marL="581659" marR="0">
              <a:lnSpc>
                <a:spcPts val="1893"/>
              </a:lnSpc>
              <a:spcBef>
                <a:spcPts val="1034"/>
              </a:spcBef>
              <a:spcAft>
                <a:spcPts val="0"/>
              </a:spcAft>
            </a:pPr>
            <a:r>
              <a:rPr sz="1600" i="1" spc="-14" dirty="0">
                <a:solidFill>
                  <a:srgbClr val="000000"/>
                </a:solidFill>
                <a:latin typeface="TOINLG+Roboto Italic"/>
                <a:cs typeface="TOINLG+Roboto Italic"/>
              </a:rPr>
              <a:t>Tungsten</a:t>
            </a:r>
            <a:r>
              <a:rPr sz="1600" i="1" spc="122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via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14900" y="5435888"/>
            <a:ext cx="269061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InBeam-SE</a:t>
            </a:r>
            <a:r>
              <a:rPr sz="1800" spc="-5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image,</a:t>
            </a:r>
            <a:r>
              <a:rPr sz="1800" spc="-5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38" dirty="0">
                <a:solidFill>
                  <a:srgbClr val="000000"/>
                </a:solidFill>
                <a:latin typeface="FSNIAH+Roboto"/>
                <a:cs typeface="FSNIAH+Roboto"/>
              </a:rPr>
              <a:t>@1</a:t>
            </a:r>
            <a:r>
              <a:rPr sz="1800" spc="-7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kV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82608" y="5515110"/>
            <a:ext cx="2815400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Mid-Angle</a:t>
            </a:r>
            <a:r>
              <a:rPr sz="1600" spc="3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FSNIAH+Roboto"/>
                <a:cs typeface="FSNIAH+Roboto"/>
              </a:rPr>
              <a:t>BSE</a:t>
            </a:r>
            <a:r>
              <a:rPr sz="1600" spc="15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FSNIAH+Roboto"/>
                <a:cs typeface="FSNIAH+Roboto"/>
              </a:rPr>
              <a:t>image,</a:t>
            </a:r>
            <a:r>
              <a:rPr sz="1600" spc="139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@</a:t>
            </a:r>
            <a:r>
              <a:rPr sz="16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dirty="0">
                <a:solidFill>
                  <a:srgbClr val="000000"/>
                </a:solidFill>
                <a:latin typeface="FSNIAH+Roboto"/>
                <a:cs typeface="FSNIAH+Roboto"/>
              </a:rPr>
              <a:t>5</a:t>
            </a:r>
            <a:r>
              <a:rPr sz="1600" spc="-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600" spc="12" dirty="0">
                <a:solidFill>
                  <a:srgbClr val="000000"/>
                </a:solidFill>
                <a:latin typeface="FSNIAH+Roboto"/>
                <a:cs typeface="FSNIAH+Roboto"/>
              </a:rPr>
              <a:t>kV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34253" y="5836573"/>
            <a:ext cx="183274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Integrated circuit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06815" y="5877695"/>
            <a:ext cx="2553817" cy="27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3"/>
              </a:lnSpc>
              <a:spcBef>
                <a:spcPts val="0"/>
              </a:spcBef>
              <a:spcAft>
                <a:spcPts val="0"/>
              </a:spcAft>
            </a:pPr>
            <a:r>
              <a:rPr sz="1600" i="1" spc="-10" dirty="0">
                <a:solidFill>
                  <a:srgbClr val="000000"/>
                </a:solidFill>
                <a:latin typeface="TOINLG+Roboto Italic"/>
                <a:cs typeface="TOINLG+Roboto Italic"/>
              </a:rPr>
              <a:t>Flip-chip</a:t>
            </a:r>
            <a:r>
              <a:rPr sz="1600" i="1" spc="98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600" i="1" spc="15" dirty="0">
                <a:solidFill>
                  <a:srgbClr val="000000"/>
                </a:solidFill>
                <a:latin typeface="TOINLG+Roboto Italic"/>
                <a:cs typeface="TOINLG+Roboto Italic"/>
              </a:rPr>
              <a:t>to</a:t>
            </a:r>
            <a:r>
              <a:rPr sz="1600" i="1" spc="-18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600" i="1" spc="-23" dirty="0">
                <a:solidFill>
                  <a:srgbClr val="000000"/>
                </a:solidFill>
                <a:latin typeface="TOINLG+Roboto Italic"/>
                <a:cs typeface="TOINLG+Roboto Italic"/>
              </a:rPr>
              <a:t>TSV</a:t>
            </a:r>
            <a:r>
              <a:rPr sz="1600" i="1" spc="64" dirty="0">
                <a:solidFill>
                  <a:srgbClr val="000000"/>
                </a:solidFill>
                <a:latin typeface="TOINLG+Roboto Italic"/>
                <a:cs typeface="TOINLG+Roboto Italic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OINLG+Roboto Italic"/>
                <a:cs typeface="TOINLG+Roboto Italic"/>
              </a:rPr>
              <a:t>connection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582" y="373009"/>
            <a:ext cx="2337070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67" dirty="0">
                <a:solidFill>
                  <a:srgbClr val="F2F2F2"/>
                </a:solidFill>
                <a:latin typeface="Calibri"/>
                <a:cs typeface="Calibri"/>
              </a:rPr>
              <a:t>Application</a:t>
            </a:r>
            <a:r>
              <a:rPr sz="2400" b="1" spc="-17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400" b="1" spc="69" dirty="0">
                <a:solidFill>
                  <a:srgbClr val="F2F2F2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9754" y="3858802"/>
            <a:ext cx="922984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8" dirty="0">
                <a:solidFill>
                  <a:srgbClr val="FF0000"/>
                </a:solidFill>
                <a:latin typeface="SSREEA+Roboto Bold"/>
                <a:cs typeface="SSREEA+Roboto Bold"/>
              </a:rPr>
              <a:t>115</a:t>
            </a:r>
            <a:r>
              <a:rPr sz="1800" b="1" spc="-70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spc="-31" dirty="0">
                <a:solidFill>
                  <a:srgbClr val="FF0000"/>
                </a:solidFill>
                <a:latin typeface="SSREEA+Roboto Bold"/>
                <a:cs typeface="SSREEA+Roboto Bold"/>
              </a:rPr>
              <a:t>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44105" y="5901661"/>
            <a:ext cx="2195307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SEM image</a:t>
            </a:r>
            <a:r>
              <a:rPr sz="1800" spc="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@</a:t>
            </a:r>
            <a:r>
              <a:rPr sz="1800" spc="-3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1</a:t>
            </a:r>
            <a:r>
              <a:rPr sz="1800" spc="4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keV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17294" y="5925065"/>
            <a:ext cx="3983006" cy="264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5" dirty="0">
                <a:solidFill>
                  <a:srgbClr val="000000"/>
                </a:solidFill>
                <a:latin typeface="Arial"/>
                <a:cs typeface="Arial"/>
              </a:rPr>
              <a:t>BSE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34" dirty="0">
                <a:solidFill>
                  <a:srgbClr val="000000"/>
                </a:solidFill>
                <a:latin typeface="Arial"/>
                <a:cs typeface="Arial"/>
              </a:rPr>
              <a:t>image</a:t>
            </a:r>
            <a:r>
              <a:rPr sz="1600" spc="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sz="16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6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Arial"/>
                <a:cs typeface="Arial"/>
              </a:rPr>
              <a:t>keV</a:t>
            </a:r>
            <a:r>
              <a:rPr sz="16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Arial"/>
                <a:cs typeface="Arial"/>
              </a:rPr>
              <a:t>FIB</a:t>
            </a:r>
            <a:r>
              <a:rPr sz="1600" u="sng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1600" u="sng"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u="sng" spc="-64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1600" u="sng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600" u="sng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600" u="sng" spc="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u="sng" spc="-40" dirty="0">
                <a:solidFill>
                  <a:srgbClr val="FF0000"/>
                </a:solidFill>
                <a:latin typeface="Arial"/>
                <a:cs typeface="Arial"/>
              </a:rPr>
              <a:t>hour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6579" y="6289919"/>
            <a:ext cx="2721450" cy="26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Solder</a:t>
            </a:r>
            <a:r>
              <a:rPr sz="1600" i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Ball</a:t>
            </a:r>
            <a:r>
              <a:rPr sz="1600" i="1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Cross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Section</a:t>
            </a:r>
            <a:r>
              <a:rPr sz="1600" i="1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1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454" y="393964"/>
            <a:ext cx="2341652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68" dirty="0">
                <a:solidFill>
                  <a:srgbClr val="F2F2F2"/>
                </a:solidFill>
                <a:latin typeface="Calibri"/>
                <a:cs typeface="Calibri"/>
              </a:rPr>
              <a:t>Application</a:t>
            </a:r>
            <a:r>
              <a:rPr sz="2400" b="1" spc="-173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400" b="1" spc="73" dirty="0">
                <a:solidFill>
                  <a:srgbClr val="F2F2F2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9501" y="1439965"/>
            <a:ext cx="8254916" cy="38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0" dirty="0">
                <a:solidFill>
                  <a:srgbClr val="0078B2"/>
                </a:solidFill>
                <a:latin typeface="Malgun Gothic"/>
                <a:cs typeface="Malgun Gothic"/>
              </a:rPr>
              <a:t>Intergrated</a:t>
            </a:r>
            <a:r>
              <a:rPr sz="2050" b="1" spc="-192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27" dirty="0">
                <a:solidFill>
                  <a:srgbClr val="0078B2"/>
                </a:solidFill>
                <a:latin typeface="Malgun Gothic"/>
                <a:cs typeface="Malgun Gothic"/>
              </a:rPr>
              <a:t>Circuit</a:t>
            </a:r>
            <a:r>
              <a:rPr sz="2050" b="1" spc="25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dirty="0">
                <a:solidFill>
                  <a:srgbClr val="0078B2"/>
                </a:solidFill>
                <a:latin typeface="Malgun Gothic"/>
                <a:cs typeface="Malgun Gothic"/>
              </a:rPr>
              <a:t>–</a:t>
            </a:r>
            <a:r>
              <a:rPr sz="2050" b="1" spc="162" dirty="0">
                <a:solidFill>
                  <a:srgbClr val="0078B2"/>
                </a:solidFill>
                <a:latin typeface="Times New Roman"/>
                <a:cs typeface="Times New Roman"/>
              </a:rPr>
              <a:t> </a:t>
            </a:r>
            <a:r>
              <a:rPr sz="2050" b="1" dirty="0">
                <a:solidFill>
                  <a:srgbClr val="0078B2"/>
                </a:solidFill>
                <a:latin typeface="Malgun Gothic"/>
                <a:cs typeface="Malgun Gothic"/>
              </a:rPr>
              <a:t>15um</a:t>
            </a:r>
            <a:r>
              <a:rPr sz="2050" b="1" spc="-128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31" dirty="0">
                <a:solidFill>
                  <a:srgbClr val="0078B2"/>
                </a:solidFill>
                <a:latin typeface="Malgun Gothic"/>
                <a:cs typeface="Malgun Gothic"/>
              </a:rPr>
              <a:t>Polished</a:t>
            </a:r>
            <a:r>
              <a:rPr sz="2050" b="1" spc="-20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15" dirty="0">
                <a:solidFill>
                  <a:srgbClr val="0078B2"/>
                </a:solidFill>
                <a:latin typeface="Malgun Gothic"/>
                <a:cs typeface="Malgun Gothic"/>
              </a:rPr>
              <a:t>Cross</a:t>
            </a:r>
            <a:r>
              <a:rPr sz="2050" b="1" spc="-151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21" dirty="0">
                <a:solidFill>
                  <a:srgbClr val="0078B2"/>
                </a:solidFill>
                <a:latin typeface="Malgun Gothic"/>
                <a:cs typeface="Malgun Gothic"/>
              </a:rPr>
              <a:t>Section</a:t>
            </a:r>
            <a:r>
              <a:rPr sz="2050" b="1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14" dirty="0">
                <a:solidFill>
                  <a:srgbClr val="0078B2"/>
                </a:solidFill>
                <a:latin typeface="Malgun Gothic"/>
                <a:cs typeface="Malgun Gothic"/>
              </a:rPr>
              <a:t>(Done</a:t>
            </a:r>
            <a:r>
              <a:rPr sz="2050" b="1" spc="-110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37" dirty="0">
                <a:solidFill>
                  <a:srgbClr val="0078B2"/>
                </a:solidFill>
                <a:latin typeface="Malgun Gothic"/>
                <a:cs typeface="Malgun Gothic"/>
              </a:rPr>
              <a:t>in</a:t>
            </a:r>
            <a:r>
              <a:rPr sz="2050" b="1" spc="18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dirty="0">
                <a:solidFill>
                  <a:srgbClr val="0078B2"/>
                </a:solidFill>
                <a:latin typeface="Malgun Gothic"/>
                <a:cs typeface="Malgun Gothic"/>
              </a:rPr>
              <a:t>4</a:t>
            </a:r>
            <a:r>
              <a:rPr sz="2050" b="1" spc="-110" dirty="0">
                <a:solidFill>
                  <a:srgbClr val="0078B2"/>
                </a:solidFill>
                <a:latin typeface="Malgun Gothic"/>
                <a:cs typeface="Malgun Gothic"/>
              </a:rPr>
              <a:t> </a:t>
            </a:r>
            <a:r>
              <a:rPr sz="2050" b="1" spc="-28" dirty="0">
                <a:solidFill>
                  <a:srgbClr val="0078B2"/>
                </a:solidFill>
                <a:latin typeface="Malgun Gothic"/>
                <a:cs typeface="Malgun Gothic"/>
              </a:rPr>
              <a:t>min.)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2770" y="6000012"/>
            <a:ext cx="1960078" cy="2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9"/>
              </a:lnSpc>
              <a:spcBef>
                <a:spcPts val="0"/>
              </a:spcBef>
              <a:spcAft>
                <a:spcPts val="0"/>
              </a:spcAft>
            </a:pPr>
            <a:r>
              <a:rPr sz="1550" spc="14" dirty="0">
                <a:solidFill>
                  <a:srgbClr val="000000"/>
                </a:solidFill>
                <a:latin typeface="Arial"/>
                <a:cs typeface="Arial"/>
              </a:rPr>
              <a:t>E-T</a:t>
            </a:r>
            <a:r>
              <a:rPr sz="155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28" dirty="0">
                <a:solidFill>
                  <a:srgbClr val="000000"/>
                </a:solidFill>
                <a:latin typeface="Arial"/>
                <a:cs typeface="Arial"/>
              </a:rPr>
              <a:t>Detector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sz="155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5kV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30414" y="6000012"/>
            <a:ext cx="1960204" cy="26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9"/>
              </a:lnSpc>
              <a:spcBef>
                <a:spcPts val="0"/>
              </a:spcBef>
              <a:spcAft>
                <a:spcPts val="0"/>
              </a:spcAft>
            </a:pPr>
            <a:r>
              <a:rPr sz="1550" spc="14" dirty="0">
                <a:solidFill>
                  <a:srgbClr val="000000"/>
                </a:solidFill>
                <a:latin typeface="Arial"/>
                <a:cs typeface="Arial"/>
              </a:rPr>
              <a:t>E-T</a:t>
            </a:r>
            <a:r>
              <a:rPr sz="155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spc="28" dirty="0">
                <a:solidFill>
                  <a:srgbClr val="000000"/>
                </a:solidFill>
                <a:latin typeface="Arial"/>
                <a:cs typeface="Arial"/>
              </a:rPr>
              <a:t>Detector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 @</a:t>
            </a:r>
            <a:r>
              <a:rPr sz="155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000000"/>
                </a:solidFill>
                <a:latin typeface="Arial"/>
                <a:cs typeface="Arial"/>
              </a:rPr>
              <a:t>2kV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525" y="2270087"/>
            <a:ext cx="6145916" cy="953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0"/>
              </a:lnSpc>
              <a:spcBef>
                <a:spcPts val="0"/>
              </a:spcBef>
              <a:spcAft>
                <a:spcPts val="0"/>
              </a:spcAft>
            </a:pPr>
            <a:r>
              <a:rPr sz="6000" spc="-20" dirty="0">
                <a:solidFill>
                  <a:srgbClr val="FFFFFF"/>
                </a:solidFill>
                <a:latin typeface="OGIERG+Roboto Black"/>
                <a:cs typeface="OGIERG+Roboto Black"/>
              </a:rPr>
              <a:t>S9000G</a:t>
            </a:r>
            <a:r>
              <a:rPr sz="6000" spc="137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spc="17" dirty="0">
                <a:solidFill>
                  <a:srgbClr val="FFFFFF"/>
                </a:solidFill>
                <a:latin typeface="OGIERG+Roboto Black"/>
                <a:cs typeface="OGIERG+Roboto Black"/>
              </a:rPr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82" y="1839509"/>
            <a:ext cx="7143979" cy="95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3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ESSENC</a:t>
            </a:r>
            <a:r>
              <a:rPr sz="6000" spc="6636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6000" dirty="0">
                <a:solidFill>
                  <a:srgbClr val="FFFFFF"/>
                </a:solidFill>
                <a:latin typeface="OGIERG+Roboto Black"/>
                <a:cs typeface="OGIERG+Roboto Black"/>
              </a:rPr>
              <a:t>Software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6715" y="168144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53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932" y="341708"/>
            <a:ext cx="4237239" cy="44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ESSENCE</a:t>
            </a:r>
            <a:r>
              <a:rPr sz="3100" spc="-28" baseline="30066" dirty="0">
                <a:solidFill>
                  <a:srgbClr val="0078B2"/>
                </a:solidFill>
                <a:latin typeface="Headline R"/>
                <a:cs typeface="Headline R"/>
              </a:rPr>
              <a:t>TM</a:t>
            </a:r>
            <a:r>
              <a:rPr sz="3100" spc="-336" baseline="3006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404040"/>
                </a:solidFill>
                <a:latin typeface="Headline R"/>
                <a:cs typeface="Headline R"/>
              </a:rPr>
              <a:t>[Software]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732" y="1001333"/>
            <a:ext cx="11233937" cy="352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74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8" dirty="0">
                <a:solidFill>
                  <a:srgbClr val="FFFFFF"/>
                </a:solidFill>
                <a:latin typeface="Calibri"/>
                <a:cs typeface="Calibri"/>
              </a:rPr>
              <a:t>Intuitive</a:t>
            </a:r>
            <a:r>
              <a:rPr sz="2050" b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Essenc</a:t>
            </a:r>
            <a:r>
              <a:rPr sz="2050" b="1" spc="237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software</a:t>
            </a:r>
            <a:r>
              <a:rPr sz="2050" b="1" spc="-1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8" dirty="0">
                <a:solidFill>
                  <a:srgbClr val="FFFFFF"/>
                </a:solidFill>
                <a:latin typeface="Calibri"/>
                <a:cs typeface="Calibri"/>
              </a:rPr>
              <a:t>modular</a:t>
            </a:r>
            <a:r>
              <a:rPr sz="2050" b="1" spc="-1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sz="2050" b="1" spc="-1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sz="2050" b="1" spc="-19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50" b="1" spc="-1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effortless</a:t>
            </a:r>
            <a:r>
              <a:rPr sz="2050" b="1" spc="-2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Calibri"/>
                <a:cs typeface="Calibri"/>
              </a:rPr>
              <a:t>operation</a:t>
            </a:r>
            <a:r>
              <a:rPr sz="2050" b="1" spc="-20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sz="2050" b="1" spc="-1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2050" b="1" spc="-1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FFFFFF"/>
                </a:solidFill>
                <a:latin typeface="Calibri"/>
                <a:cs typeface="Calibri"/>
              </a:rPr>
              <a:t>skill</a:t>
            </a:r>
            <a:r>
              <a:rPr sz="2050" b="1" spc="-1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b="1" spc="14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11106" y="2767806"/>
            <a:ext cx="2288568" cy="975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Calibri"/>
                <a:cs typeface="Calibri"/>
              </a:rPr>
              <a:t>Multiuser</a:t>
            </a:r>
            <a:r>
              <a:rPr sz="1800" spc="-1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0000"/>
                </a:solidFill>
                <a:latin typeface="Calibri"/>
                <a:cs typeface="Calibri"/>
              </a:rPr>
              <a:t>modular</a:t>
            </a:r>
            <a:r>
              <a:rPr sz="1800" spc="-1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GUI</a:t>
            </a:r>
          </a:p>
          <a:p>
            <a:pPr marL="0" marR="0">
              <a:lnSpc>
                <a:spcPts val="2200"/>
              </a:lnSpc>
              <a:spcBef>
                <a:spcPts val="351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Calibri"/>
                <a:cs typeface="Calibri"/>
              </a:rPr>
              <a:t>3D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collision</a:t>
            </a:r>
            <a:r>
              <a:rPr sz="1800" spc="-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model</a:t>
            </a:r>
          </a:p>
          <a:p>
            <a:pPr marL="0" marR="0">
              <a:lnSpc>
                <a:spcPts val="2200"/>
              </a:lnSpc>
              <a:spcBef>
                <a:spcPts val="43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Quick</a:t>
            </a:r>
            <a:r>
              <a:rPr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search </a:t>
            </a:r>
            <a:r>
              <a:rPr sz="1800" spc="25" dirty="0">
                <a:solidFill>
                  <a:srgbClr val="000000"/>
                </a:solidFill>
                <a:latin typeface="Calibri"/>
                <a:cs typeface="Calibri"/>
              </a:rPr>
              <a:t>box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11106" y="3759676"/>
            <a:ext cx="2186748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SEM </a:t>
            </a:r>
            <a:r>
              <a:rPr sz="1800" spc="28" dirty="0">
                <a:solidFill>
                  <a:srgbClr val="000000"/>
                </a:solidFill>
                <a:latin typeface="Calibri"/>
                <a:cs typeface="Calibri"/>
              </a:rPr>
              <a:t>undo</a:t>
            </a:r>
            <a:r>
              <a:rPr sz="1800" spc="-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alibri"/>
                <a:cs typeface="Calibri"/>
              </a:rPr>
              <a:t>commands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6715" y="168144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54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932" y="341708"/>
            <a:ext cx="5533528" cy="443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ESSENCE</a:t>
            </a:r>
            <a:r>
              <a:rPr sz="3100" spc="-28" baseline="30066" dirty="0">
                <a:solidFill>
                  <a:srgbClr val="0078B2"/>
                </a:solidFill>
                <a:latin typeface="Headline R"/>
                <a:cs typeface="Headline R"/>
              </a:rPr>
              <a:t>TM</a:t>
            </a:r>
            <a:r>
              <a:rPr sz="3100" spc="-336" baseline="30066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spc="87" dirty="0">
                <a:solidFill>
                  <a:srgbClr val="404040"/>
                </a:solidFill>
                <a:latin typeface="Headline R"/>
                <a:cs typeface="Headline R"/>
              </a:rPr>
              <a:t>[3D</a:t>
            </a:r>
            <a:r>
              <a:rPr sz="1800" spc="-333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Headline R"/>
                <a:cs typeface="Headline R"/>
              </a:rPr>
              <a:t>Collision</a:t>
            </a:r>
            <a:r>
              <a:rPr sz="1800" spc="-305" dirty="0">
                <a:solidFill>
                  <a:srgbClr val="404040"/>
                </a:solidFill>
                <a:latin typeface="Headline R"/>
                <a:cs typeface="Headline R"/>
              </a:rPr>
              <a:t> </a:t>
            </a:r>
            <a:r>
              <a:rPr sz="1800" spc="31" dirty="0">
                <a:solidFill>
                  <a:srgbClr val="404040"/>
                </a:solidFill>
                <a:latin typeface="Headline R"/>
                <a:cs typeface="Headline R"/>
              </a:rPr>
              <a:t>Model]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1025" y="5136737"/>
            <a:ext cx="7343454" cy="975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Corbel"/>
                <a:cs typeface="Corbel"/>
              </a:rPr>
              <a:t>Effective</a:t>
            </a:r>
            <a:r>
              <a:rPr sz="1800" spc="-68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prediction</a:t>
            </a:r>
            <a:r>
              <a:rPr sz="1800" spc="-122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of</a:t>
            </a:r>
            <a:r>
              <a:rPr sz="1800" spc="-4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orbel"/>
                <a:cs typeface="Corbel"/>
              </a:rPr>
              <a:t>stage</a:t>
            </a:r>
            <a:r>
              <a:rPr sz="1800" spc="-6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sz="1800" spc="-7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Corbel"/>
                <a:cs typeface="Corbel"/>
              </a:rPr>
              <a:t>sample</a:t>
            </a:r>
            <a:r>
              <a:rPr sz="1800" spc="-7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Corbel"/>
                <a:cs typeface="Corbel"/>
              </a:rPr>
              <a:t>collisions</a:t>
            </a:r>
            <a:r>
              <a:rPr sz="1800" spc="-13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with</a:t>
            </a:r>
            <a:r>
              <a:rPr sz="1800" spc="-117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chamber</a:t>
            </a:r>
            <a:r>
              <a:rPr sz="1800" spc="-68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sz="1800" spc="-7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Corbel"/>
                <a:cs typeface="Corbel"/>
              </a:rPr>
              <a:t>polepieces</a:t>
            </a:r>
          </a:p>
          <a:p>
            <a:pPr marL="0" marR="0">
              <a:lnSpc>
                <a:spcPts val="2200"/>
              </a:lnSpc>
              <a:spcBef>
                <a:spcPts val="3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Easy</a:t>
            </a:r>
            <a:r>
              <a:rPr sz="1800" spc="-28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navigation</a:t>
            </a:r>
            <a:r>
              <a:rPr sz="1800" spc="-123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with</a:t>
            </a:r>
            <a:r>
              <a:rPr sz="1800" spc="-43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Corbel"/>
                <a:cs typeface="Corbel"/>
              </a:rPr>
              <a:t>large</a:t>
            </a:r>
            <a:r>
              <a:rPr sz="1800" spc="-14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Corbel"/>
                <a:cs typeface="Corbel"/>
              </a:rPr>
              <a:t>samples</a:t>
            </a:r>
            <a:r>
              <a:rPr sz="1800" spc="-12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or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 substages</a:t>
            </a:r>
          </a:p>
          <a:p>
            <a:pPr marL="0" marR="0">
              <a:lnSpc>
                <a:spcPts val="2200"/>
              </a:lnSpc>
              <a:spcBef>
                <a:spcPts val="427"/>
              </a:spcBef>
              <a:spcAft>
                <a:spcPts val="0"/>
              </a:spcAft>
            </a:pPr>
            <a:r>
              <a:rPr sz="1800" spc="12" dirty="0">
                <a:solidFill>
                  <a:srgbClr val="000000"/>
                </a:solidFill>
                <a:latin typeface="Corbel"/>
                <a:cs typeface="Corbel"/>
              </a:rPr>
              <a:t>Allows</a:t>
            </a:r>
            <a:r>
              <a:rPr sz="1800" spc="-12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Corbel"/>
                <a:cs typeface="Corbel"/>
              </a:rPr>
              <a:t>multiple</a:t>
            </a:r>
            <a:r>
              <a:rPr sz="1800" spc="-61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virtual</a:t>
            </a:r>
            <a:r>
              <a:rPr sz="1800" spc="-23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views</a:t>
            </a:r>
            <a:r>
              <a:rPr sz="1800" spc="-43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Corbel"/>
                <a:cs typeface="Corbel"/>
              </a:rPr>
              <a:t>into</a:t>
            </a:r>
            <a:r>
              <a:rPr sz="1800" spc="-5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the</a:t>
            </a:r>
            <a:r>
              <a:rPr sz="1800" spc="2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the</a:t>
            </a:r>
            <a:r>
              <a:rPr sz="1800" spc="2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chamber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1025" y="6128544"/>
            <a:ext cx="6789089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Selected</a:t>
            </a:r>
            <a:r>
              <a:rPr sz="1800" spc="-47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third</a:t>
            </a:r>
            <a:r>
              <a:rPr sz="1800" spc="-5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party</a:t>
            </a:r>
            <a:r>
              <a:rPr sz="1800" spc="-23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Corbel"/>
                <a:cs typeface="Corbel"/>
              </a:rPr>
              <a:t>systems</a:t>
            </a:r>
            <a:r>
              <a:rPr sz="1800" spc="-47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integrated</a:t>
            </a:r>
            <a:r>
              <a:rPr sz="1800" spc="-47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Corbel"/>
                <a:cs typeface="Corbel"/>
              </a:rPr>
              <a:t>on</a:t>
            </a:r>
            <a:r>
              <a:rPr sz="1800" spc="-46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request</a:t>
            </a:r>
            <a:r>
              <a:rPr sz="1800" spc="-64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0000"/>
                </a:solidFill>
                <a:latin typeface="Corbel"/>
                <a:cs typeface="Corbel"/>
              </a:rPr>
              <a:t>(e.g. </a:t>
            </a:r>
            <a:r>
              <a:rPr sz="1800" spc="14" dirty="0">
                <a:solidFill>
                  <a:srgbClr val="000000"/>
                </a:solidFill>
                <a:latin typeface="Corbel"/>
                <a:cs typeface="Corbel"/>
              </a:rPr>
              <a:t>tensile</a:t>
            </a:r>
            <a:r>
              <a:rPr sz="1800" spc="-146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1800" spc="14" dirty="0">
                <a:solidFill>
                  <a:srgbClr val="000000"/>
                </a:solidFill>
                <a:latin typeface="Corbel"/>
                <a:cs typeface="Corbel"/>
              </a:rPr>
              <a:t>stages)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582" y="1839509"/>
            <a:ext cx="4203419" cy="954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13"/>
              </a:lnSpc>
              <a:spcBef>
                <a:spcPts val="0"/>
              </a:spcBef>
              <a:spcAft>
                <a:spcPts val="0"/>
              </a:spcAft>
            </a:pPr>
            <a:r>
              <a:rPr sz="6000" spc="18" dirty="0">
                <a:solidFill>
                  <a:srgbClr val="FFFFFF"/>
                </a:solidFill>
                <a:latin typeface="OGIERG+Roboto Black"/>
                <a:cs typeface="OGIERG+Roboto Black"/>
              </a:rPr>
              <a:t>Automation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7865" y="3548019"/>
            <a:ext cx="2388926" cy="1138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7" dirty="0">
                <a:solidFill>
                  <a:srgbClr val="FFC000"/>
                </a:solidFill>
                <a:latin typeface="SSREEA+Roboto Bold"/>
                <a:cs typeface="SSREEA+Roboto Bold"/>
              </a:rPr>
              <a:t>1.</a:t>
            </a:r>
            <a:r>
              <a:rPr sz="2400" b="1" spc="81" dirty="0">
                <a:solidFill>
                  <a:srgbClr val="FFC000"/>
                </a:solidFill>
                <a:latin typeface="SSREEA+Roboto Bold"/>
                <a:cs typeface="SSREEA+Roboto Bold"/>
              </a:rPr>
              <a:t> </a:t>
            </a:r>
            <a:r>
              <a:rPr sz="2400" b="1" spc="17" dirty="0">
                <a:solidFill>
                  <a:srgbClr val="FFC000"/>
                </a:solidFill>
                <a:latin typeface="SSREEA+Roboto Bold"/>
                <a:cs typeface="SSREEA+Roboto Bold"/>
              </a:rPr>
              <a:t>Auto</a:t>
            </a:r>
            <a:r>
              <a:rPr sz="2400" b="1" spc="-93" dirty="0">
                <a:solidFill>
                  <a:srgbClr val="FFC00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FFC000"/>
                </a:solidFill>
                <a:latin typeface="SSREEA+Roboto Bold"/>
                <a:cs typeface="SSREEA+Roboto Bold"/>
              </a:rPr>
              <a:t>Slicer</a:t>
            </a:r>
          </a:p>
          <a:p>
            <a:pPr marL="0" marR="0">
              <a:lnSpc>
                <a:spcPts val="2886"/>
              </a:lnSpc>
              <a:spcBef>
                <a:spcPts val="42"/>
              </a:spcBef>
              <a:spcAft>
                <a:spcPts val="0"/>
              </a:spcAft>
            </a:pPr>
            <a:r>
              <a:rPr sz="2400" b="1" spc="-28" dirty="0">
                <a:solidFill>
                  <a:srgbClr val="92D050"/>
                </a:solidFill>
                <a:latin typeface="SSREEA+Roboto Bold"/>
                <a:cs typeface="SSREEA+Roboto Bold"/>
              </a:rPr>
              <a:t>2.</a:t>
            </a:r>
            <a:r>
              <a:rPr sz="2400" b="1" spc="86" dirty="0">
                <a:solidFill>
                  <a:srgbClr val="92D05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92D050"/>
                </a:solidFill>
                <a:latin typeface="SSREEA+Roboto Bold"/>
                <a:cs typeface="SSREEA+Roboto Bold"/>
              </a:rPr>
              <a:t>DrawBeam</a:t>
            </a:r>
          </a:p>
          <a:p>
            <a:pPr marL="0" marR="0">
              <a:lnSpc>
                <a:spcPts val="285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7" dirty="0">
                <a:solidFill>
                  <a:srgbClr val="7030A0"/>
                </a:solidFill>
                <a:latin typeface="SSREEA+Roboto Bold"/>
                <a:cs typeface="SSREEA+Roboto Bold"/>
              </a:rPr>
              <a:t>3.</a:t>
            </a:r>
            <a:r>
              <a:rPr sz="2400" b="1" spc="81" dirty="0">
                <a:solidFill>
                  <a:srgbClr val="7030A0"/>
                </a:solidFill>
                <a:latin typeface="SSREEA+Roboto Bold"/>
                <a:cs typeface="SSREEA+Roboto Bold"/>
              </a:rPr>
              <a:t> </a:t>
            </a:r>
            <a:r>
              <a:rPr sz="2400" b="1" dirty="0">
                <a:solidFill>
                  <a:srgbClr val="7030A0"/>
                </a:solidFill>
                <a:latin typeface="SSREEA+Roboto Bold"/>
                <a:cs typeface="SSREEA+Roboto Bold"/>
              </a:rPr>
              <a:t>Image Snaper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65333" y="5994688"/>
            <a:ext cx="1302352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FSNIAH+Roboto"/>
                <a:cs typeface="FSNIAH+Roboto"/>
              </a:rPr>
              <a:t>24.05.2024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6216" y="954341"/>
            <a:ext cx="7953159" cy="1869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2"/>
              </a:lnSpc>
              <a:spcBef>
                <a:spcPts val="0"/>
              </a:spcBef>
              <a:spcAft>
                <a:spcPts val="0"/>
              </a:spcAft>
            </a:pPr>
            <a:r>
              <a:rPr sz="12000" dirty="0">
                <a:solidFill>
                  <a:srgbClr val="FFFFFF"/>
                </a:solidFill>
                <a:latin typeface="OGIERG+Roboto Black"/>
                <a:cs typeface="OGIERG+Roboto Black"/>
              </a:rPr>
              <a:t>Thank</a:t>
            </a:r>
            <a:r>
              <a:rPr sz="12000" spc="43" dirty="0">
                <a:solidFill>
                  <a:srgbClr val="FFFFFF"/>
                </a:solidFill>
                <a:latin typeface="OGIERG+Roboto Black"/>
                <a:cs typeface="OGIERG+Roboto Black"/>
              </a:rPr>
              <a:t> </a:t>
            </a:r>
            <a:r>
              <a:rPr sz="12000" dirty="0">
                <a:solidFill>
                  <a:srgbClr val="FFFFFF"/>
                </a:solidFill>
                <a:latin typeface="OGIERG+Roboto Black"/>
                <a:cs typeface="OGIERG+Roboto Black"/>
              </a:rPr>
              <a:t>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74500" y="167763"/>
            <a:ext cx="25623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4A0AF"/>
                </a:solidFill>
                <a:latin typeface="SSREEA+Roboto Bold"/>
                <a:cs typeface="SSREEA+Roboto Bold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68454"/>
            <a:ext cx="1996742" cy="46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8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78B2"/>
                </a:solidFill>
                <a:latin typeface="Headline R"/>
                <a:cs typeface="Headline R"/>
              </a:rPr>
              <a:t>S</a:t>
            </a:r>
            <a:r>
              <a:rPr sz="3250" spc="-1573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250" spc="-43" dirty="0">
                <a:solidFill>
                  <a:srgbClr val="0078B2"/>
                </a:solidFill>
                <a:latin typeface="Headline R"/>
                <a:cs typeface="Headline R"/>
              </a:rPr>
              <a:t>9000G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4734" y="1833533"/>
            <a:ext cx="1982913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5" dirty="0">
                <a:solidFill>
                  <a:srgbClr val="FF0000"/>
                </a:solidFill>
                <a:latin typeface="SSREEA+Roboto Bold"/>
                <a:cs typeface="SSREEA+Roboto Bold"/>
              </a:rPr>
              <a:t>S9000G</a:t>
            </a:r>
            <a:r>
              <a:rPr sz="1800" b="1" spc="346" dirty="0">
                <a:solidFill>
                  <a:srgbClr val="FF0000"/>
                </a:solidFill>
                <a:latin typeface="SSREEA+Roboto Bold"/>
                <a:cs typeface="SSREEA+Roboto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SSREEA+Roboto Bold"/>
                <a:cs typeface="SSREEA+Roboto Bold"/>
              </a:rPr>
              <a:t>FIB-SEM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419" y="1967518"/>
            <a:ext cx="151686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9900"/>
                </a:solidFill>
                <a:latin typeface="SSREEA+Roboto Bold"/>
                <a:cs typeface="SSREEA+Roboto Bold"/>
              </a:rPr>
              <a:t>MAGNA</a:t>
            </a:r>
            <a:r>
              <a:rPr sz="1800" b="1" spc="83" dirty="0">
                <a:solidFill>
                  <a:srgbClr val="FF9900"/>
                </a:solidFill>
                <a:latin typeface="SSREEA+Roboto Bold"/>
                <a:cs typeface="SSREEA+Roboto Bold"/>
              </a:rPr>
              <a:t> </a:t>
            </a:r>
            <a:r>
              <a:rPr sz="1800" b="1" spc="28" dirty="0">
                <a:solidFill>
                  <a:srgbClr val="FF9900"/>
                </a:solidFill>
                <a:latin typeface="SSREEA+Roboto Bold"/>
                <a:cs typeface="SSREEA+Roboto Bold"/>
              </a:rPr>
              <a:t>SEM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63669" y="1986568"/>
            <a:ext cx="1394689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8" dirty="0">
                <a:solidFill>
                  <a:srgbClr val="679E2A"/>
                </a:solidFill>
                <a:latin typeface="SSREEA+Roboto Bold"/>
                <a:cs typeface="SSREEA+Roboto Bold"/>
              </a:rPr>
              <a:t>Orage</a:t>
            </a:r>
            <a:r>
              <a:rPr sz="1800" b="1" baseline="29166" dirty="0">
                <a:solidFill>
                  <a:srgbClr val="679E2A"/>
                </a:solidFill>
                <a:latin typeface="SSREEA+Roboto Bold"/>
                <a:cs typeface="SSREEA+Roboto Bold"/>
              </a:rPr>
              <a:t>TM</a:t>
            </a:r>
            <a:r>
              <a:rPr sz="1800" b="1" spc="67" baseline="29166" dirty="0">
                <a:solidFill>
                  <a:srgbClr val="679E2A"/>
                </a:solidFill>
                <a:latin typeface="SSREEA+Roboto Bold"/>
                <a:cs typeface="SSREEA+Roboto Bold"/>
              </a:rPr>
              <a:t> </a:t>
            </a:r>
            <a:r>
              <a:rPr sz="1800" b="1" dirty="0">
                <a:solidFill>
                  <a:srgbClr val="679E2A"/>
                </a:solidFill>
                <a:latin typeface="SSREEA+Roboto Bold"/>
                <a:cs typeface="SSREEA+Roboto Bold"/>
              </a:rPr>
              <a:t>FIB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28695" y="3503026"/>
            <a:ext cx="4256723" cy="1102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83"/>
              </a:lnSpc>
              <a:spcBef>
                <a:spcPts val="0"/>
              </a:spcBef>
              <a:spcAft>
                <a:spcPts val="0"/>
              </a:spcAft>
            </a:pPr>
            <a:r>
              <a:rPr sz="7000" b="1" dirty="0">
                <a:solidFill>
                  <a:srgbClr val="404040"/>
                </a:solidFill>
                <a:latin typeface="SSREEA+Roboto Bold"/>
                <a:cs typeface="SSREEA+Roboto Bold"/>
              </a:rPr>
              <a:t>+</a:t>
            </a:r>
            <a:r>
              <a:rPr sz="7000" b="1" spc="22755" dirty="0">
                <a:solidFill>
                  <a:srgbClr val="404040"/>
                </a:solidFill>
                <a:latin typeface="SSREEA+Roboto Bold"/>
                <a:cs typeface="SSREEA+Roboto Bold"/>
              </a:rPr>
              <a:t> </a:t>
            </a:r>
            <a:r>
              <a:rPr sz="7000" b="1" dirty="0">
                <a:solidFill>
                  <a:srgbClr val="404040"/>
                </a:solidFill>
                <a:latin typeface="SSREEA+Roboto Bold"/>
                <a:cs typeface="SSREEA+Roboto Bold"/>
              </a:rPr>
              <a:t>=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74500" y="167763"/>
            <a:ext cx="256230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4A0AF"/>
                </a:solidFill>
                <a:latin typeface="SSREEA+Roboto Bold"/>
                <a:cs typeface="SSREEA+Roboto Bold"/>
              </a:rPr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68454"/>
            <a:ext cx="1996742" cy="46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8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78B2"/>
                </a:solidFill>
                <a:latin typeface="Headline R"/>
                <a:cs typeface="Headline R"/>
              </a:rPr>
              <a:t>S</a:t>
            </a:r>
            <a:r>
              <a:rPr sz="3250" spc="-1573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3250" spc="-43" dirty="0">
                <a:solidFill>
                  <a:srgbClr val="0078B2"/>
                </a:solidFill>
                <a:latin typeface="Headline R"/>
                <a:cs typeface="Headline R"/>
              </a:rPr>
              <a:t>9000G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114" y="1151315"/>
            <a:ext cx="7740522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5" dirty="0">
                <a:solidFill>
                  <a:srgbClr val="FFFFFF"/>
                </a:solidFill>
                <a:latin typeface="SSREEA+Roboto Bold"/>
                <a:cs typeface="SSREEA+Roboto Bold"/>
              </a:rPr>
              <a:t>Solution</a:t>
            </a:r>
            <a:r>
              <a:rPr sz="2050" b="1" spc="-62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dirty="0">
                <a:solidFill>
                  <a:srgbClr val="FFFFFF"/>
                </a:solidFill>
                <a:latin typeface="SSREEA+Roboto Bold"/>
                <a:cs typeface="SSREEA+Roboto Bold"/>
              </a:rPr>
              <a:t>for</a:t>
            </a:r>
            <a:r>
              <a:rPr sz="2050" b="1" spc="-50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SSREEA+Roboto Bold"/>
                <a:cs typeface="SSREEA+Roboto Bold"/>
              </a:rPr>
              <a:t>semi-automated</a:t>
            </a:r>
            <a:r>
              <a:rPr sz="2050" b="1" spc="-142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SSREEA+Roboto Bold"/>
                <a:cs typeface="SSREEA+Roboto Bold"/>
              </a:rPr>
              <a:t>high-quality</a:t>
            </a:r>
            <a:r>
              <a:rPr sz="2050" b="1" spc="-2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SSREEA+Roboto Bold"/>
                <a:cs typeface="SSREEA+Roboto Bold"/>
              </a:rPr>
              <a:t>TEM</a:t>
            </a:r>
            <a:r>
              <a:rPr sz="2050" b="1" spc="-43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1" dirty="0">
                <a:solidFill>
                  <a:srgbClr val="FFFFFF"/>
                </a:solidFill>
                <a:latin typeface="SSREEA+Roboto Bold"/>
                <a:cs typeface="SSREEA+Roboto Bold"/>
              </a:rPr>
              <a:t>lamella</a:t>
            </a:r>
            <a:r>
              <a:rPr sz="2050" b="1" spc="-11" dirty="0">
                <a:solidFill>
                  <a:srgbClr val="FFFFFF"/>
                </a:solidFill>
                <a:latin typeface="SSREEA+Roboto Bold"/>
                <a:cs typeface="SSREEA+Roboto Bold"/>
              </a:rPr>
              <a:t> </a:t>
            </a:r>
            <a:r>
              <a:rPr sz="2050" b="1" spc="-20" dirty="0">
                <a:solidFill>
                  <a:srgbClr val="FFFFFF"/>
                </a:solidFill>
                <a:latin typeface="SSREEA+Roboto Bold"/>
                <a:cs typeface="SSREEA+Roboto Bold"/>
              </a:rPr>
              <a:t>preparation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315" y="2066578"/>
            <a:ext cx="6727216" cy="73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Best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resolution</a:t>
            </a:r>
            <a:r>
              <a:rPr sz="1800" spc="-9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Ga</a:t>
            </a:r>
            <a:r>
              <a:rPr sz="1200" dirty="0">
                <a:solidFill>
                  <a:srgbClr val="000000"/>
                </a:solidFill>
                <a:latin typeface="FSNIAH+Roboto"/>
                <a:cs typeface="FSNIAH+Roboto"/>
              </a:rPr>
              <a:t>+</a:t>
            </a:r>
            <a:r>
              <a:rPr sz="1200" spc="2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FIB</a:t>
            </a:r>
            <a:r>
              <a:rPr sz="1800" spc="-7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column</a:t>
            </a:r>
            <a:r>
              <a:rPr sz="1800" spc="-2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for prototyping</a:t>
            </a:r>
            <a:r>
              <a:rPr sz="1800" spc="4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fabrication</a:t>
            </a:r>
            <a:r>
              <a:rPr sz="1800" spc="-1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</a:p>
          <a:p>
            <a:pPr marL="0" marR="0">
              <a:lnSpc>
                <a:spcPts val="2163"/>
              </a:lnSpc>
              <a:spcBef>
                <a:spcPts val="11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nanostructures</a:t>
            </a:r>
            <a:r>
              <a:rPr sz="1800" spc="-2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functional</a:t>
            </a:r>
            <a:r>
              <a:rPr sz="1800" spc="1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devices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5315" y="3020348"/>
            <a:ext cx="5129860" cy="31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Crossover-free</a:t>
            </a:r>
            <a:r>
              <a:rPr sz="1800" spc="-5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ultra-high</a:t>
            </a:r>
            <a:r>
              <a:rPr sz="1800" spc="-1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resolution</a:t>
            </a:r>
            <a:r>
              <a:rPr sz="1800" spc="-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SEM imaging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5315" y="3563908"/>
            <a:ext cx="7335822" cy="72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FSNIAH+Roboto"/>
                <a:cs typeface="FSNIAH+Roboto"/>
              </a:rPr>
              <a:t>UHR</a:t>
            </a:r>
            <a:r>
              <a:rPr sz="1800" spc="-6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immersion</a:t>
            </a:r>
            <a:r>
              <a:rPr sz="1800" spc="-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optics</a:t>
            </a:r>
            <a:r>
              <a:rPr sz="1800" spc="-3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for the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FSNIAH+Roboto"/>
                <a:cs typeface="FSNIAH+Roboto"/>
              </a:rPr>
              <a:t>best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imaging</a:t>
            </a:r>
            <a:r>
              <a:rPr sz="18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performance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at the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FIB</a:t>
            </a:r>
            <a:r>
              <a:rPr sz="1800" spc="-7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</a:p>
          <a:p>
            <a:pPr marL="0" marR="0">
              <a:lnSpc>
                <a:spcPts val="2163"/>
              </a:lnSpc>
              <a:spcBef>
                <a:spcPts val="10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SEM beams</a:t>
            </a:r>
            <a:r>
              <a:rPr sz="1800" spc="-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coincidence</a:t>
            </a:r>
            <a:r>
              <a:rPr sz="1800" spc="-14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point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5315" y="4508407"/>
            <a:ext cx="7276337" cy="1934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High</a:t>
            </a:r>
            <a:r>
              <a:rPr sz="1800" spc="7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precision</a:t>
            </a:r>
            <a:r>
              <a:rPr sz="1800" spc="-9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nanopatterning</a:t>
            </a:r>
            <a:r>
              <a:rPr sz="1800" spc="1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engine</a:t>
            </a:r>
            <a:r>
              <a:rPr sz="1800" spc="28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for both</a:t>
            </a:r>
            <a:r>
              <a:rPr sz="1800" spc="-1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FSNIAH+Roboto"/>
                <a:cs typeface="FSNIAH+Roboto"/>
              </a:rPr>
              <a:t>electron</a:t>
            </a:r>
            <a:r>
              <a:rPr sz="1800" spc="-105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and</a:t>
            </a:r>
            <a:r>
              <a:rPr sz="1800" spc="4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8" dirty="0">
                <a:solidFill>
                  <a:srgbClr val="000000"/>
                </a:solidFill>
                <a:latin typeface="FSNIAH+Roboto"/>
                <a:cs typeface="FSNIAH+Roboto"/>
              </a:rPr>
              <a:t>ion</a:t>
            </a:r>
            <a:r>
              <a:rPr sz="1800" spc="-3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beam</a:t>
            </a:r>
          </a:p>
          <a:p>
            <a:pPr marL="0" marR="0">
              <a:lnSpc>
                <a:spcPts val="2163"/>
              </a:lnSpc>
              <a:spcBef>
                <a:spcPts val="206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Multiple</a:t>
            </a:r>
            <a:r>
              <a:rPr sz="1800" spc="2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FSNIAH+Roboto"/>
                <a:cs typeface="FSNIAH+Roboto"/>
              </a:rPr>
              <a:t>gas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FSNIAH+Roboto"/>
                <a:cs typeface="FSNIAH+Roboto"/>
              </a:rPr>
              <a:t>injection</a:t>
            </a:r>
            <a:r>
              <a:rPr sz="1800" spc="-10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FSNIAH+Roboto"/>
                <a:cs typeface="FSNIAH+Roboto"/>
              </a:rPr>
              <a:t>system</a:t>
            </a:r>
            <a:r>
              <a:rPr sz="1800" spc="86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options</a:t>
            </a:r>
            <a:r>
              <a:rPr sz="1800" spc="-3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with</a:t>
            </a:r>
            <a:r>
              <a:rPr sz="1800" spc="-21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a variety</a:t>
            </a:r>
            <a:r>
              <a:rPr sz="1800" spc="-10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spc="21" dirty="0">
                <a:solidFill>
                  <a:srgbClr val="000000"/>
                </a:solidFill>
                <a:latin typeface="FSNIAH+Roboto"/>
                <a:cs typeface="FSNIAH+Roboto"/>
              </a:rPr>
              <a:t>of</a:t>
            </a:r>
            <a:r>
              <a:rPr sz="1800" spc="-4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precursor </a:t>
            </a:r>
            <a:r>
              <a:rPr sz="1800" spc="-11" dirty="0">
                <a:solidFill>
                  <a:srgbClr val="000000"/>
                </a:solidFill>
                <a:latin typeface="FSNIAH+Roboto"/>
                <a:cs typeface="FSNIAH+Roboto"/>
              </a:rPr>
              <a:t>gases</a:t>
            </a:r>
          </a:p>
          <a:p>
            <a:pPr marL="0" marR="0">
              <a:lnSpc>
                <a:spcPts val="2163"/>
              </a:lnSpc>
              <a:spcBef>
                <a:spcPts val="204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JPVTU+Roboto"/>
                <a:cs typeface="GJPVTU+Roboto"/>
              </a:rPr>
              <a:t>Chamber extension</a:t>
            </a:r>
            <a:r>
              <a:rPr sz="1800" spc="-23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GJPVTU+Roboto"/>
                <a:cs typeface="GJPVTU+Roboto"/>
              </a:rPr>
              <a:t>options</a:t>
            </a:r>
            <a:r>
              <a:rPr sz="1800" spc="-31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GJPVTU+Roboto"/>
                <a:cs typeface="GJPVTU+Roboto"/>
              </a:rPr>
              <a:t>for </a:t>
            </a:r>
            <a:r>
              <a:rPr sz="1800" spc="-14" dirty="0">
                <a:solidFill>
                  <a:srgbClr val="000000"/>
                </a:solidFill>
                <a:latin typeface="GJPVTU+Roboto"/>
                <a:cs typeface="GJPVTU+Roboto"/>
              </a:rPr>
              <a:t>up</a:t>
            </a:r>
            <a:r>
              <a:rPr sz="1800" spc="54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GJPVTU+Roboto"/>
                <a:cs typeface="GJPVTU+Roboto"/>
              </a:rPr>
              <a:t>to</a:t>
            </a:r>
            <a:r>
              <a:rPr sz="1800" spc="-58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spc="-36" dirty="0">
                <a:solidFill>
                  <a:srgbClr val="000000"/>
                </a:solidFill>
                <a:latin typeface="GJPVTU+Roboto"/>
                <a:cs typeface="GJPVTU+Roboto"/>
              </a:rPr>
              <a:t>12“</a:t>
            </a:r>
            <a:r>
              <a:rPr sz="1800" spc="151" dirty="0">
                <a:solidFill>
                  <a:srgbClr val="000000"/>
                </a:solidFill>
                <a:latin typeface="GJPVTU+Roboto"/>
                <a:cs typeface="GJPVTU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GJPVTU+Roboto"/>
                <a:cs typeface="GJPVTU+Roboto"/>
              </a:rPr>
              <a:t>wafer inspection</a:t>
            </a:r>
          </a:p>
          <a:p>
            <a:pPr marL="0" marR="0">
              <a:lnSpc>
                <a:spcPts val="2163"/>
              </a:lnSpc>
              <a:spcBef>
                <a:spcPts val="211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Easy-to-use</a:t>
            </a:r>
            <a:r>
              <a:rPr sz="1800" spc="-54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modular</a:t>
            </a:r>
            <a:r>
              <a:rPr sz="1800" spc="-17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software</a:t>
            </a:r>
            <a:r>
              <a:rPr sz="1800" spc="23" dirty="0">
                <a:solidFill>
                  <a:srgbClr val="000000"/>
                </a:solidFill>
                <a:latin typeface="FSNIAH+Roboto"/>
                <a:cs typeface="FSNIAH+Roboto"/>
              </a:rPr>
              <a:t> </a:t>
            </a:r>
            <a:r>
              <a:rPr sz="1800" dirty="0">
                <a:solidFill>
                  <a:srgbClr val="000000"/>
                </a:solidFill>
                <a:latin typeface="FSNIAH+Roboto"/>
                <a:cs typeface="FSNIAH+Roboto"/>
              </a:rPr>
              <a:t>user interface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147" y="368454"/>
            <a:ext cx="5738771" cy="46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68"/>
              </a:lnSpc>
              <a:spcBef>
                <a:spcPts val="0"/>
              </a:spcBef>
              <a:spcAft>
                <a:spcPts val="0"/>
              </a:spcAft>
            </a:pPr>
            <a:r>
              <a:rPr sz="3250" spc="-33" dirty="0">
                <a:solidFill>
                  <a:srgbClr val="0078B2"/>
                </a:solidFill>
                <a:latin typeface="Headline R"/>
                <a:cs typeface="Headline R"/>
              </a:rPr>
              <a:t>S9000G</a:t>
            </a:r>
            <a:r>
              <a:rPr sz="1800" spc="-34" dirty="0">
                <a:solidFill>
                  <a:srgbClr val="FF9900"/>
                </a:solidFill>
                <a:latin typeface="Headline R"/>
                <a:cs typeface="Headline R"/>
              </a:rPr>
              <a:t>[MAGNA</a:t>
            </a:r>
            <a:r>
              <a:rPr sz="1800" spc="-225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spc="63" dirty="0">
                <a:solidFill>
                  <a:srgbClr val="FF9900"/>
                </a:solidFill>
                <a:latin typeface="Headline R"/>
                <a:cs typeface="Headline R"/>
              </a:rPr>
              <a:t>SEM</a:t>
            </a:r>
            <a:r>
              <a:rPr sz="1800" spc="-281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Specification]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6335" y="1273315"/>
            <a:ext cx="828269" cy="34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5" dirty="0">
                <a:solidFill>
                  <a:srgbClr val="FF9900"/>
                </a:solidFill>
                <a:latin typeface="SSREEA+Roboto Bold"/>
                <a:cs typeface="SSREEA+Roboto Bold"/>
              </a:rPr>
              <a:t>Trigla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4562" y="1579051"/>
            <a:ext cx="3081502" cy="34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3"/>
              </a:lnSpc>
              <a:spcBef>
                <a:spcPts val="0"/>
              </a:spcBef>
              <a:spcAft>
                <a:spcPts val="0"/>
              </a:spcAft>
            </a:pPr>
            <a:r>
              <a:rPr sz="2050" b="1" spc="-18" dirty="0">
                <a:solidFill>
                  <a:srgbClr val="595959"/>
                </a:solidFill>
                <a:latin typeface="SSREEA+Roboto Bold"/>
                <a:cs typeface="SSREEA+Roboto Bold"/>
              </a:rPr>
              <a:t>Immersion</a:t>
            </a:r>
            <a:r>
              <a:rPr sz="2050" b="1" spc="-64" dirty="0">
                <a:solidFill>
                  <a:srgbClr val="595959"/>
                </a:solidFill>
                <a:latin typeface="SSREEA+Roboto Bold"/>
                <a:cs typeface="SSREEA+Roboto Bold"/>
              </a:rPr>
              <a:t> </a:t>
            </a:r>
            <a:r>
              <a:rPr sz="2050" b="1" dirty="0">
                <a:solidFill>
                  <a:srgbClr val="595959"/>
                </a:solidFill>
                <a:latin typeface="SSREEA+Roboto Bold"/>
                <a:cs typeface="SSREEA+Roboto Bold"/>
              </a:rPr>
              <a:t>lens</a:t>
            </a:r>
            <a:r>
              <a:rPr sz="2050" b="1" spc="-130" dirty="0">
                <a:solidFill>
                  <a:srgbClr val="595959"/>
                </a:solidFill>
                <a:latin typeface="SSREEA+Roboto Bold"/>
                <a:cs typeface="SSREEA+Roboto Bold"/>
              </a:rPr>
              <a:t> </a:t>
            </a:r>
            <a:r>
              <a:rPr sz="2050" b="1" spc="-12" dirty="0">
                <a:solidFill>
                  <a:srgbClr val="595959"/>
                </a:solidFill>
                <a:latin typeface="SSREEA+Roboto Bold"/>
                <a:cs typeface="SSREEA+Roboto Bold"/>
              </a:rPr>
              <a:t>UHR</a:t>
            </a:r>
            <a:r>
              <a:rPr sz="2050" b="1" spc="-85" dirty="0">
                <a:solidFill>
                  <a:srgbClr val="595959"/>
                </a:solidFill>
                <a:latin typeface="SSREEA+Roboto Bold"/>
                <a:cs typeface="SSREEA+Roboto Bold"/>
              </a:rPr>
              <a:t> </a:t>
            </a:r>
            <a:r>
              <a:rPr sz="2050" b="1" dirty="0">
                <a:solidFill>
                  <a:srgbClr val="595959"/>
                </a:solidFill>
                <a:latin typeface="SSREEA+Roboto Bold"/>
                <a:cs typeface="SSREEA+Roboto Bold"/>
              </a:rPr>
              <a:t>SEM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22290" y="2044095"/>
            <a:ext cx="1595917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Gun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7343" y="2043207"/>
            <a:ext cx="3498103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High </a:t>
            </a:r>
            <a:r>
              <a:rPr sz="1800" spc="12" dirty="0">
                <a:solidFill>
                  <a:srgbClr val="000000"/>
                </a:solidFill>
                <a:latin typeface="Arial"/>
                <a:cs typeface="Arial"/>
              </a:rPr>
              <a:t>Brightness</a:t>
            </a:r>
            <a:r>
              <a:rPr sz="1800" spc="-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Schottky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Emitter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7343" y="2592101"/>
            <a:ext cx="3688509" cy="589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0.6 </a:t>
            </a:r>
            <a:r>
              <a:rPr sz="1800" spc="47" dirty="0">
                <a:solidFill>
                  <a:srgbClr val="000000"/>
                </a:solidFill>
                <a:latin typeface="Arial"/>
                <a:cs typeface="Arial"/>
              </a:rPr>
              <a:t>nm</a:t>
            </a:r>
            <a:r>
              <a:rPr sz="1800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15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keV</a:t>
            </a:r>
            <a:r>
              <a:rPr sz="18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(Standard</a:t>
            </a:r>
            <a:r>
              <a:rPr sz="1800" spc="-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Mode)</a:t>
            </a:r>
          </a:p>
          <a:p>
            <a:pPr marL="0" marR="0">
              <a:lnSpc>
                <a:spcPts val="2013"/>
              </a:lnSpc>
              <a:spcBef>
                <a:spcPts val="3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0.9 </a:t>
            </a:r>
            <a:r>
              <a:rPr sz="1800" spc="47" dirty="0">
                <a:solidFill>
                  <a:srgbClr val="000000"/>
                </a:solidFill>
                <a:latin typeface="Arial"/>
                <a:cs typeface="Arial"/>
              </a:rPr>
              <a:t>nm</a:t>
            </a:r>
            <a:r>
              <a:rPr sz="1800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@ 1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keV</a:t>
            </a:r>
            <a:r>
              <a:rPr sz="18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(BDM)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55640" y="2886232"/>
            <a:ext cx="1342047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Resolution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97343" y="3183667"/>
            <a:ext cx="2817686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0.5 </a:t>
            </a:r>
            <a:r>
              <a:rPr sz="1800" spc="47" dirty="0">
                <a:solidFill>
                  <a:srgbClr val="000000"/>
                </a:solidFill>
                <a:latin typeface="Arial"/>
                <a:cs typeface="Arial"/>
              </a:rPr>
              <a:t>nm</a:t>
            </a:r>
            <a:r>
              <a:rPr sz="1800" spc="-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keV</a:t>
            </a:r>
            <a:r>
              <a:rPr sz="18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(STEM)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03114" y="3638326"/>
            <a:ext cx="1643303" cy="58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1" dirty="0">
                <a:solidFill>
                  <a:srgbClr val="FFFFFF"/>
                </a:solidFill>
                <a:latin typeface="Arial"/>
                <a:cs typeface="Arial"/>
              </a:rPr>
              <a:t>Magnification</a:t>
            </a:r>
          </a:p>
          <a:p>
            <a:pPr marL="343280" marR="0">
              <a:lnSpc>
                <a:spcPts val="2013"/>
              </a:lnSpc>
              <a:spcBef>
                <a:spcPts val="314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@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30kV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197343" y="3783996"/>
            <a:ext cx="1811481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×</a:t>
            </a:r>
            <a:r>
              <a:rPr sz="1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Arial"/>
                <a:cs typeface="Arial"/>
              </a:rPr>
              <a:t>2,000,000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×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2315" y="4213890"/>
            <a:ext cx="1214385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Maximum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97343" y="4360957"/>
            <a:ext cx="2906773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&gt;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mm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@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maximum</a:t>
            </a:r>
            <a:r>
              <a:rPr sz="18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WD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55615" y="4509546"/>
            <a:ext cx="1745474" cy="869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800" b="1" spc="-3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23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-7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View</a:t>
            </a:r>
          </a:p>
          <a:p>
            <a:pPr marL="0" marR="0">
              <a:lnSpc>
                <a:spcPts val="2013"/>
              </a:lnSpc>
              <a:spcBef>
                <a:spcPts val="191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Electron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Beam</a:t>
            </a:r>
          </a:p>
          <a:p>
            <a:pPr marL="409829" marR="0">
              <a:lnSpc>
                <a:spcPts val="2013"/>
              </a:lnSpc>
              <a:spcBef>
                <a:spcPts val="313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97343" y="4935250"/>
            <a:ext cx="1904532" cy="798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200</a:t>
            </a:r>
            <a:r>
              <a:rPr sz="18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eV</a:t>
            </a:r>
            <a:r>
              <a:rPr sz="18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spc="-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sz="1800" spc="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Arial"/>
                <a:cs typeface="Arial"/>
              </a:rPr>
              <a:t>keV</a:t>
            </a:r>
          </a:p>
          <a:p>
            <a:pPr marL="0" marR="0">
              <a:lnSpc>
                <a:spcPts val="2013"/>
              </a:lnSpc>
              <a:spcBef>
                <a:spcPts val="195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sz="1800" spc="50" dirty="0">
                <a:solidFill>
                  <a:srgbClr val="000000"/>
                </a:solidFill>
                <a:latin typeface="Arial"/>
                <a:cs typeface="Arial"/>
              </a:rPr>
              <a:t>pA</a:t>
            </a:r>
            <a:r>
              <a:rPr sz="1800" spc="-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800" spc="-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400</a:t>
            </a:r>
            <a:r>
              <a:rPr sz="18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49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84190" y="5440457"/>
            <a:ext cx="1684318" cy="293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Probe 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Current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17350" y="167763"/>
            <a:ext cx="361005" cy="2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21" dirty="0">
                <a:solidFill>
                  <a:srgbClr val="84A0AF"/>
                </a:solidFill>
                <a:latin typeface="SSREEA+Roboto Bold"/>
                <a:cs typeface="SSREEA+Roboto Bold"/>
              </a:rPr>
              <a:t>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567" y="349596"/>
            <a:ext cx="6242523" cy="43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78B2"/>
                </a:solidFill>
                <a:latin typeface="Headline R"/>
                <a:cs typeface="Headline R"/>
              </a:rPr>
              <a:t>SOLARIS</a:t>
            </a:r>
            <a:r>
              <a:rPr sz="3000" spc="-284" dirty="0">
                <a:solidFill>
                  <a:srgbClr val="0078B2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[</a:t>
            </a:r>
            <a:r>
              <a:rPr sz="1800" spc="-790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MAGNA</a:t>
            </a:r>
            <a:r>
              <a:rPr sz="1800" spc="-261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C</a:t>
            </a:r>
            <a:r>
              <a:rPr sz="1800" spc="-796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olumn</a:t>
            </a:r>
            <a:r>
              <a:rPr sz="1800" spc="-286" dirty="0">
                <a:solidFill>
                  <a:srgbClr val="FF9900"/>
                </a:solidFill>
                <a:latin typeface="Headline R"/>
                <a:cs typeface="Headline R"/>
              </a:rPr>
              <a:t> </a:t>
            </a:r>
            <a:r>
              <a:rPr sz="1800" dirty="0">
                <a:solidFill>
                  <a:srgbClr val="FF9900"/>
                </a:solidFill>
                <a:latin typeface="Headline R"/>
                <a:cs typeface="Headline R"/>
              </a:rPr>
              <a:t>Technology]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1381" y="3987641"/>
            <a:ext cx="2005983" cy="31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UH-Resolution</a:t>
            </a:r>
            <a:r>
              <a:rPr sz="1800" b="1" spc="-10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1846</Words>
  <Application>Microsoft Office PowerPoint</Application>
  <PresentationFormat>와이드스크린</PresentationFormat>
  <Paragraphs>398</Paragraphs>
  <Slides>54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HeadingPairs>
  <TitlesOfParts>
    <vt:vector size="73" baseType="lpstr">
      <vt:lpstr>Arial</vt:lpstr>
      <vt:lpstr>FMHNPU+Roboto Light</vt:lpstr>
      <vt:lpstr>TITWIB+Roboto Bold Italic</vt:lpstr>
      <vt:lpstr>TOINLG+Roboto Italic</vt:lpstr>
      <vt:lpstr>CUWDWR+Lucida Sans Regular</vt:lpstr>
      <vt:lpstr>Corbel</vt:lpstr>
      <vt:lpstr>Malgun Gothic</vt:lpstr>
      <vt:lpstr>Calibri</vt:lpstr>
      <vt:lpstr>Headline R</vt:lpstr>
      <vt:lpstr>SNMIAS+Roboto Bold</vt:lpstr>
      <vt:lpstr>GJPVTU+Roboto</vt:lpstr>
      <vt:lpstr>GNIDAT+Raleway Bold</vt:lpstr>
      <vt:lpstr>RUGODV+Raleway Regular</vt:lpstr>
      <vt:lpstr>OGIERG+Roboto Black</vt:lpstr>
      <vt:lpstr>SSREEA+Roboto Bold</vt:lpstr>
      <vt:lpstr>Times New Roman</vt:lpstr>
      <vt:lpstr>FSNIAH+Roboto</vt:lpstr>
      <vt:lpstr>Wingdings 2</vt:lpstr>
      <vt:lpstr>Theme Office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Jhon Kim</cp:lastModifiedBy>
  <cp:revision>2</cp:revision>
  <dcterms:modified xsi:type="dcterms:W3CDTF">2024-10-07T08:26:13Z</dcterms:modified>
</cp:coreProperties>
</file>