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4" r:id="rId3"/>
    <p:sldId id="266" r:id="rId4"/>
    <p:sldId id="270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903AB-3B1D-4F1B-A2A9-9FDFBBF4669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3C576-9CC8-4E2F-B48E-7B02572D2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73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6FEE1F-C4AD-4F53-8150-2C4E4306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69E1836-E0B0-40DB-8D16-B43C460D1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74CA23-F32C-4AE8-A582-7836A886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DE2C77-CBDB-4368-B985-5907F5A1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59D60C-4703-4680-B716-44ED6A86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8F92-4FEC-45DA-BDA7-6C8EB6AFE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84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EA4733-CA90-4EC3-854C-FF27CBCF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FEAB44-280B-4216-870A-F3E5D3404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A42AA6-B7D7-4626-B5F4-93549747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E0B33B-0F3E-482A-BCC7-C47EDFF69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56E1F3-6449-44E7-9887-970BEA90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8F92-4FEC-45DA-BDA7-6C8EB6AFE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52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7A5931E-0823-4350-9803-D6C99816C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AB36AF0-6BC7-4BEF-94F3-A3C4ECB81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5D57AF-782F-4C76-8B3D-B41C1F7FE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848658-EDAF-4C74-BB4A-5383854F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AEF873-422F-4AD3-AF89-38F63A19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8F92-4FEC-45DA-BDA7-6C8EB6AFE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67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9DE8D1-F12A-40A5-AB8E-84EC55E3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292224-C1AA-409B-880E-A047919AC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C191A5-1DB7-4329-90CA-D41FFE0D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A7A397-4950-4DE2-A7D5-7F5C4EBE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80ED7F-6382-49DF-A90B-D78CA5A8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8F92-4FEC-45DA-BDA7-6C8EB6AFE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90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20313A-CC77-4991-88E4-C0766618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7AE9F1-6B6F-46F4-BB19-38F357A6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C6541E-B76B-45DD-A76B-9EEFC6861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154EA4-C90C-4472-BED2-995F5AC4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A15702-ED0F-4167-A918-1E32DE4E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8F92-4FEC-45DA-BDA7-6C8EB6AFE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4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3D0C56-546E-4566-A089-F8E5FE49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854513-9C47-4796-8C43-822BA6343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37EB29-EDD1-495A-B46D-4912366F6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CDE8CD-E41F-460E-BE15-822A01BA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F5582F-711A-490D-B159-62FDE903E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6C0C51-614F-4035-A360-851BE939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8F92-4FEC-45DA-BDA7-6C8EB6AFE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19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82D9E7-D759-4067-8774-6A5808C7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3CF0FC-5A71-4E9D-A2CD-9ABD1E113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8921D3-EC6A-4286-8036-708458E5A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0727EAD-44E8-42F8-8C37-1B373283B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0BB002D-65E3-4E92-8A2B-1C5567929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A1339D9-DE20-4039-90D0-C42C8460F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46CD3B1-BE02-4189-876B-51D7D137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4336EA7-08C9-4BC9-A85E-C02F8F45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8F92-4FEC-45DA-BDA7-6C8EB6AFE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17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45ECE0-498D-4828-A81C-BD5487A14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C4E60F-9A59-4FA5-A1CB-21311DB8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1DAC138-B453-4063-ABE1-680EBB36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4880F5C-0B97-4EA7-9B04-BEF1A33E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8F92-4FEC-45DA-BDA7-6C8EB6AFE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71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07C94EB-9365-40C9-958E-64141888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A06B648-5F54-4032-813D-A9C30196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BFC3CA-6461-4AF5-B043-480A96069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8F92-4FEC-45DA-BDA7-6C8EB6AFE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18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572114-6D0B-4836-8282-1378E91C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6FB6C6-D870-4226-822B-66216899A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D67C6A-BA9D-4907-A60D-29857C9FF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43683E-B43A-472B-B08C-D8D7BA4D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875FCC5-1683-4697-BA3F-3B9EEB5B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1482FA-1141-4AC3-903D-AE45447C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8F92-4FEC-45DA-BDA7-6C8EB6AFE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06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1A2A26-2480-43D0-B088-A7B742038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831B5EE-5278-406D-8F73-2ABBCB64C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F0EE256-A26E-4A79-8A5F-8D7F962A2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001BC9-FFC8-4D6B-BE8F-4E4F97B54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2C07A2-7EBE-45F1-984A-B6D79BBD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813EA7-375E-4F66-8A1E-83388400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8F92-4FEC-45DA-BDA7-6C8EB6AFE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68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07587C7-D706-4041-AECA-EC6EED1F4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0F3674-32AC-4EDA-9448-C8F034579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525DCF-3FF8-4BBC-80B0-78040F510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EEBCF6-E425-44AB-BB34-711F04C75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09F98F-0912-4A69-BF70-2060AA3D6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48F92-4FEC-45DA-BDA7-6C8EB6AFE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12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9FE61B-DEFD-4D03-9DCB-0F787E8926E2}"/>
              </a:ext>
            </a:extLst>
          </p:cNvPr>
          <p:cNvSpPr txBox="1"/>
          <p:nvPr/>
        </p:nvSpPr>
        <p:spPr>
          <a:xfrm>
            <a:off x="2490291" y="1260196"/>
            <a:ext cx="4140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Product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 ：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Endura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MCA ESC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N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0010-27983   0010-24456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 descr="屋内, テーブル, コンピュータ, キーボード が含まれている画像&#10;&#10;自動的に生成された説明">
            <a:extLst>
              <a:ext uri="{FF2B5EF4-FFF2-40B4-BE49-F238E27FC236}">
                <a16:creationId xmlns:a16="http://schemas.microsoft.com/office/drawing/2014/main" id="{8B608A40-0DCC-4DDF-9500-B195D04A8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835" y="1927931"/>
            <a:ext cx="6532030" cy="3988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2703CF-6D17-4C86-8421-9D5258547877}"/>
              </a:ext>
            </a:extLst>
          </p:cNvPr>
          <p:cNvSpPr txBox="1"/>
          <p:nvPr/>
        </p:nvSpPr>
        <p:spPr>
          <a:xfrm>
            <a:off x="766753" y="286979"/>
            <a:ext cx="472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AMAT Endura 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MCA ESC Repair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8170934-677C-4F26-92A8-65896BF40A2B}"/>
              </a:ext>
            </a:extLst>
          </p:cNvPr>
          <p:cNvGrpSpPr/>
          <p:nvPr/>
        </p:nvGrpSpPr>
        <p:grpSpPr>
          <a:xfrm>
            <a:off x="503349" y="0"/>
            <a:ext cx="11218388" cy="1149531"/>
            <a:chOff x="503349" y="0"/>
            <a:chExt cx="11218388" cy="1149531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76F643BE-F755-4539-81A3-B88E96ED4067}"/>
                </a:ext>
              </a:extLst>
            </p:cNvPr>
            <p:cNvSpPr/>
            <p:nvPr/>
          </p:nvSpPr>
          <p:spPr>
            <a:xfrm>
              <a:off x="557349" y="0"/>
              <a:ext cx="11164388" cy="1149531"/>
            </a:xfrm>
            <a:prstGeom prst="rect">
              <a:avLst/>
            </a:prstGeom>
            <a:noFill/>
            <a:ln w="3175">
              <a:solidFill>
                <a:schemeClr val="bg2"/>
              </a:solidFill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2C5DDD03-6731-4AA9-93BC-7BFEAC696878}"/>
                </a:ext>
              </a:extLst>
            </p:cNvPr>
            <p:cNvSpPr/>
            <p:nvPr/>
          </p:nvSpPr>
          <p:spPr>
            <a:xfrm>
              <a:off x="503349" y="214556"/>
              <a:ext cx="108000" cy="720417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13" name="表 9">
            <a:extLst>
              <a:ext uri="{FF2B5EF4-FFF2-40B4-BE49-F238E27FC236}">
                <a16:creationId xmlns:a16="http://schemas.microsoft.com/office/drawing/2014/main" id="{C53E6900-8BF0-4DC9-9BCA-31B6E07180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461812"/>
              </p:ext>
            </p:extLst>
          </p:nvPr>
        </p:nvGraphicFramePr>
        <p:xfrm>
          <a:off x="7263442" y="1927931"/>
          <a:ext cx="4597879" cy="441938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320505">
                  <a:extLst>
                    <a:ext uri="{9D8B030D-6E8A-4147-A177-3AD203B41FA5}">
                      <a16:colId xmlns:a16="http://schemas.microsoft.com/office/drawing/2014/main" val="3045239117"/>
                    </a:ext>
                  </a:extLst>
                </a:gridCol>
                <a:gridCol w="2277374">
                  <a:extLst>
                    <a:ext uri="{9D8B030D-6E8A-4147-A177-3AD203B41FA5}">
                      <a16:colId xmlns:a16="http://schemas.microsoft.com/office/drawing/2014/main" val="2730041371"/>
                    </a:ext>
                  </a:extLst>
                </a:gridCol>
              </a:tblGrid>
              <a:tr h="342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Brighten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Competitor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61584937"/>
                  </a:ext>
                </a:extLst>
              </a:tr>
              <a:tr h="694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Emboss</a:t>
                      </a:r>
                      <a:r>
                        <a:rPr kumimoji="1" lang="ja-JP" altLang="en-US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material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en-US" altLang="ja-JP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DLC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Emboss</a:t>
                      </a:r>
                      <a:r>
                        <a:rPr kumimoji="1" lang="ja-JP" altLang="en-US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material</a:t>
                      </a:r>
                      <a:r>
                        <a:rPr kumimoji="1" lang="ja-JP" altLang="en-US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endParaRPr kumimoji="1" lang="en-US" altLang="ja-JP" dirty="0">
                        <a:solidFill>
                          <a:schemeClr val="tx2">
                            <a:lumMod val="5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en-US" altLang="ja-JP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TiN  / TiCN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>
                        <a:solidFill>
                          <a:schemeClr val="tx2">
                            <a:lumMod val="5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28394759"/>
                  </a:ext>
                </a:extLst>
              </a:tr>
              <a:tr h="796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Friction</a:t>
                      </a:r>
                      <a:r>
                        <a:rPr kumimoji="1" lang="ja-JP" altLang="en-US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endParaRPr kumimoji="1" lang="en-US" altLang="ja-JP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0.08 </a:t>
                      </a:r>
                      <a:r>
                        <a:rPr kumimoji="1" lang="ja-JP" altLang="en-US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 </a:t>
                      </a:r>
                      <a:r>
                        <a:rPr kumimoji="1" lang="en-US" altLang="ja-JP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Friction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: 0.3 </a:t>
                      </a:r>
                      <a:r>
                        <a:rPr kumimoji="1" lang="ja-JP" altLang="en-US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　</a:t>
                      </a:r>
                      <a:r>
                        <a:rPr kumimoji="1" lang="en-US" altLang="ja-JP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4865998"/>
                  </a:ext>
                </a:extLst>
              </a:tr>
              <a:tr h="8798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Hardness</a:t>
                      </a:r>
                      <a:r>
                        <a:rPr kumimoji="1" lang="en-US" altLang="ja-JP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: mHv  &gt;3200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Hardness : mHv  2000</a:t>
                      </a:r>
                      <a:r>
                        <a:rPr kumimoji="1" lang="ja-JP" altLang="en-US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4457722"/>
                  </a:ext>
                </a:extLst>
              </a:tr>
              <a:tr h="694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Surface</a:t>
                      </a:r>
                      <a:r>
                        <a:rPr kumimoji="1" lang="ja-JP" altLang="en-US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roughness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: Ra10nm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>
                        <a:solidFill>
                          <a:schemeClr val="tx2">
                            <a:lumMod val="5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Unknown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>
                        <a:solidFill>
                          <a:schemeClr val="tx2">
                            <a:lumMod val="5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741637"/>
                  </a:ext>
                </a:extLst>
              </a:tr>
            </a:tbl>
          </a:graphicData>
        </a:graphic>
      </p:graphicFrame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F2136E2-F522-496F-867A-EB7E9E20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 anchor="b"/>
          <a:lstStyle/>
          <a:p>
            <a:r>
              <a:rPr kumimoji="1" lang="en-US" altLang="ja-JP"/>
              <a:t>Confidential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40D28D-7AAE-CF61-FAA8-06CB50417D67}"/>
              </a:ext>
            </a:extLst>
          </p:cNvPr>
          <p:cNvSpPr txBox="1"/>
          <p:nvPr/>
        </p:nvSpPr>
        <p:spPr>
          <a:xfrm>
            <a:off x="8441155" y="1354065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Emboss features 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837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1D0A474-6A31-48C9-AA7D-6026280ADA13}"/>
              </a:ext>
            </a:extLst>
          </p:cNvPr>
          <p:cNvSpPr txBox="1"/>
          <p:nvPr/>
        </p:nvSpPr>
        <p:spPr>
          <a:xfrm>
            <a:off x="881981" y="785573"/>
            <a:ext cx="557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Domestic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company   Using more than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years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5111AA-386F-481A-86EC-2FFACEB3CF08}"/>
              </a:ext>
            </a:extLst>
          </p:cNvPr>
          <p:cNvSpPr txBox="1"/>
          <p:nvPr/>
        </p:nvSpPr>
        <p:spPr>
          <a:xfrm>
            <a:off x="881981" y="3925280"/>
            <a:ext cx="563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Oversea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company   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Using more than 1.5 year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 descr="屋内, テーブル, 座る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9B6C3CF-B75E-45B2-9574-1C76618AAC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8316" y="1291464"/>
            <a:ext cx="4544909" cy="2409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図 7" descr="屋内, テーブル, カップ, 座る が含まれている画像&#10;&#10;自動的に生成された説明">
            <a:extLst>
              <a:ext uri="{FF2B5EF4-FFF2-40B4-BE49-F238E27FC236}">
                <a16:creationId xmlns:a16="http://schemas.microsoft.com/office/drawing/2014/main" id="{853F374B-0114-49BF-AB37-2453766A19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6545" y="1292487"/>
            <a:ext cx="3422774" cy="2402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図 11" descr="屋内, テーブル, 座る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3D72CCC6-F1C8-4BB7-B444-F80B337BFA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8317" y="4346368"/>
            <a:ext cx="4544909" cy="2337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図 13" descr="屋内, 座る, テーブル, スピーカー が含まれている画像&#10;&#10;自動的に生成された説明">
            <a:extLst>
              <a:ext uri="{FF2B5EF4-FFF2-40B4-BE49-F238E27FC236}">
                <a16:creationId xmlns:a16="http://schemas.microsoft.com/office/drawing/2014/main" id="{FE336657-E484-4436-AEA3-E4CBAD50EA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8337" y="4294612"/>
            <a:ext cx="2408167" cy="2407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9AE2C5-937D-4FD0-9F1E-836486E83314}"/>
              </a:ext>
            </a:extLst>
          </p:cNvPr>
          <p:cNvSpPr txBox="1"/>
          <p:nvPr/>
        </p:nvSpPr>
        <p:spPr>
          <a:xfrm>
            <a:off x="501707" y="2355426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Before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6056B4D-D248-4918-B8D5-47BEC8FB2A10}"/>
              </a:ext>
            </a:extLst>
          </p:cNvPr>
          <p:cNvSpPr txBox="1"/>
          <p:nvPr/>
        </p:nvSpPr>
        <p:spPr>
          <a:xfrm>
            <a:off x="511232" y="5463211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Before 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13791DB-7472-467B-975C-D8EA79FBD513}"/>
              </a:ext>
            </a:extLst>
          </p:cNvPr>
          <p:cNvSpPr txBox="1"/>
          <p:nvPr/>
        </p:nvSpPr>
        <p:spPr>
          <a:xfrm>
            <a:off x="6091557" y="2355426"/>
            <a:ext cx="73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After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8FEFA38-7E3C-4803-B297-6E0E09AF55A4}"/>
              </a:ext>
            </a:extLst>
          </p:cNvPr>
          <p:cNvSpPr txBox="1"/>
          <p:nvPr/>
        </p:nvSpPr>
        <p:spPr>
          <a:xfrm>
            <a:off x="6091557" y="5392240"/>
            <a:ext cx="73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After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DACFA07-7A86-4BE1-AC35-98A24907BCDF}"/>
              </a:ext>
            </a:extLst>
          </p:cNvPr>
          <p:cNvSpPr/>
          <p:nvPr/>
        </p:nvSpPr>
        <p:spPr>
          <a:xfrm>
            <a:off x="501706" y="741064"/>
            <a:ext cx="11326007" cy="309146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6BF04A1-FC16-4CBC-BB43-4F1EDA4F97F3}"/>
              </a:ext>
            </a:extLst>
          </p:cNvPr>
          <p:cNvSpPr/>
          <p:nvPr/>
        </p:nvSpPr>
        <p:spPr>
          <a:xfrm>
            <a:off x="501706" y="3896324"/>
            <a:ext cx="11326007" cy="289506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9DEFE4-9343-4857-889E-13EDEB72FF26}"/>
              </a:ext>
            </a:extLst>
          </p:cNvPr>
          <p:cNvSpPr txBox="1"/>
          <p:nvPr/>
        </p:nvSpPr>
        <p:spPr>
          <a:xfrm>
            <a:off x="752842" y="136018"/>
            <a:ext cx="633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Current MCA ESC repair  0010-27983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AA49352-8B54-4C6C-8A91-CA657070A556}"/>
              </a:ext>
            </a:extLst>
          </p:cNvPr>
          <p:cNvSpPr/>
          <p:nvPr/>
        </p:nvSpPr>
        <p:spPr>
          <a:xfrm>
            <a:off x="557349" y="1"/>
            <a:ext cx="11164388" cy="654440"/>
          </a:xfrm>
          <a:prstGeom prst="rect">
            <a:avLst/>
          </a:prstGeom>
          <a:noFill/>
          <a:ln w="3175">
            <a:solidFill>
              <a:schemeClr val="bg2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0A34292-0469-4AE6-812E-055339551EA8}"/>
              </a:ext>
            </a:extLst>
          </p:cNvPr>
          <p:cNvSpPr/>
          <p:nvPr/>
        </p:nvSpPr>
        <p:spPr>
          <a:xfrm>
            <a:off x="503349" y="111221"/>
            <a:ext cx="108000" cy="43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F4CFA3D-CFA4-4EE7-8BF1-3E917F42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4157" y="6505920"/>
            <a:ext cx="4114800" cy="365125"/>
          </a:xfrm>
        </p:spPr>
        <p:txBody>
          <a:bodyPr anchor="b"/>
          <a:lstStyle/>
          <a:p>
            <a:r>
              <a:rPr kumimoji="1" lang="en-US" altLang="ja-JP"/>
              <a:t>Confidential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933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726E459-2C7E-438D-AEB2-2EBCE39D4F40}"/>
              </a:ext>
            </a:extLst>
          </p:cNvPr>
          <p:cNvSpPr txBox="1"/>
          <p:nvPr/>
        </p:nvSpPr>
        <p:spPr>
          <a:xfrm>
            <a:off x="766753" y="6041322"/>
            <a:ext cx="3599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Only our repaired MCA passed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Going mass production 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7386489-851E-40B1-9B2C-E93FEC48A18D}"/>
              </a:ext>
            </a:extLst>
          </p:cNvPr>
          <p:cNvSpPr txBox="1"/>
          <p:nvPr/>
        </p:nvSpPr>
        <p:spPr>
          <a:xfrm>
            <a:off x="766753" y="289181"/>
            <a:ext cx="82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Customer requirement for the repair  0010-27983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8" name="表 4">
            <a:extLst>
              <a:ext uri="{FF2B5EF4-FFF2-40B4-BE49-F238E27FC236}">
                <a16:creationId xmlns:a16="http://schemas.microsoft.com/office/drawing/2014/main" id="{288010E8-FE33-4CC4-99A2-3E9DCB085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49043"/>
              </p:ext>
            </p:extLst>
          </p:nvPr>
        </p:nvGraphicFramePr>
        <p:xfrm>
          <a:off x="633149" y="1559798"/>
          <a:ext cx="5248433" cy="431941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248433">
                  <a:extLst>
                    <a:ext uri="{9D8B030D-6E8A-4147-A177-3AD203B41FA5}">
                      <a16:colId xmlns:a16="http://schemas.microsoft.com/office/drawing/2014/main" val="331286845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Domestic company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5372328"/>
                  </a:ext>
                </a:extLst>
              </a:tr>
              <a:tr h="77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Unhurt</a:t>
                      </a:r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wafer backside surface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6403560"/>
                  </a:ext>
                </a:extLst>
              </a:tr>
              <a:tr h="77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 reflection error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797401"/>
                  </a:ext>
                </a:extLst>
              </a:tr>
              <a:tr h="77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Particle</a:t>
                      </a:r>
                      <a:r>
                        <a:rPr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1um &amp; 0.02um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9173017"/>
                  </a:ext>
                </a:extLst>
              </a:tr>
              <a:tr h="77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metal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contamination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9691666"/>
                  </a:ext>
                </a:extLst>
              </a:tr>
              <a:tr h="77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Life : 1 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577408"/>
                  </a:ext>
                </a:extLst>
              </a:tr>
            </a:tbl>
          </a:graphicData>
        </a:graphic>
      </p:graphicFrame>
      <p:graphicFrame>
        <p:nvGraphicFramePr>
          <p:cNvPr id="20" name="表 4">
            <a:extLst>
              <a:ext uri="{FF2B5EF4-FFF2-40B4-BE49-F238E27FC236}">
                <a16:creationId xmlns:a16="http://schemas.microsoft.com/office/drawing/2014/main" id="{ED0D38DD-2115-43AA-BD6A-961FB6ACD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236881"/>
              </p:ext>
            </p:extLst>
          </p:nvPr>
        </p:nvGraphicFramePr>
        <p:xfrm>
          <a:off x="6392174" y="1559798"/>
          <a:ext cx="5261771" cy="252672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61771">
                  <a:extLst>
                    <a:ext uri="{9D8B030D-6E8A-4147-A177-3AD203B41FA5}">
                      <a16:colId xmlns:a16="http://schemas.microsoft.com/office/drawing/2014/main" val="331286845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Oversea company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5372328"/>
                  </a:ext>
                </a:extLst>
              </a:tr>
              <a:tr h="77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6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 Defect error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6403560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Life : &gt; 1.5 years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797401"/>
                  </a:ext>
                </a:extLst>
              </a:tr>
              <a:tr h="77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Particle 1um &amp; 0.02um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969166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DA1083-54B2-4043-896D-5C1F9C750539}"/>
              </a:ext>
            </a:extLst>
          </p:cNvPr>
          <p:cNvSpPr txBox="1"/>
          <p:nvPr/>
        </p:nvSpPr>
        <p:spPr>
          <a:xfrm>
            <a:off x="7783705" y="4861762"/>
            <a:ext cx="2778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Evaluation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passed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Going mass production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127C93D-E8BC-428A-A6EF-D6932629B2D6}"/>
              </a:ext>
            </a:extLst>
          </p:cNvPr>
          <p:cNvGrpSpPr/>
          <p:nvPr/>
        </p:nvGrpSpPr>
        <p:grpSpPr>
          <a:xfrm>
            <a:off x="503349" y="0"/>
            <a:ext cx="11218388" cy="1149531"/>
            <a:chOff x="503349" y="0"/>
            <a:chExt cx="11218388" cy="1149531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5DD56859-93E7-4159-8529-43022EF3E3DC}"/>
                </a:ext>
              </a:extLst>
            </p:cNvPr>
            <p:cNvSpPr/>
            <p:nvPr/>
          </p:nvSpPr>
          <p:spPr>
            <a:xfrm>
              <a:off x="557349" y="0"/>
              <a:ext cx="11164388" cy="1149531"/>
            </a:xfrm>
            <a:prstGeom prst="rect">
              <a:avLst/>
            </a:prstGeom>
            <a:noFill/>
            <a:ln w="3175">
              <a:solidFill>
                <a:schemeClr val="bg2"/>
              </a:solidFill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9B8936C8-0D5E-4AE2-BFF2-6D8928138EC0}"/>
                </a:ext>
              </a:extLst>
            </p:cNvPr>
            <p:cNvSpPr/>
            <p:nvPr/>
          </p:nvSpPr>
          <p:spPr>
            <a:xfrm>
              <a:off x="503349" y="214556"/>
              <a:ext cx="108000" cy="720417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22DA54C-03F8-4649-BF01-8FFF0C69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 anchor="b"/>
          <a:lstStyle/>
          <a:p>
            <a:r>
              <a:rPr kumimoji="1" lang="en-US" altLang="ja-JP"/>
              <a:t>Confidential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343866-17B0-2D72-8127-487CC2F7E961}"/>
              </a:ext>
            </a:extLst>
          </p:cNvPr>
          <p:cNvSpPr txBox="1"/>
          <p:nvPr/>
        </p:nvSpPr>
        <p:spPr>
          <a:xfrm>
            <a:off x="2436467" y="2527539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CMOS sensor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938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99CDC9D-2430-F6DF-7359-3A7F0F66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B13F135-0A36-0E2D-7069-17E17F909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89" y="866750"/>
            <a:ext cx="5250908" cy="533713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7D61FC-19AF-7EE1-1FB2-EA192422CCDA}"/>
              </a:ext>
            </a:extLst>
          </p:cNvPr>
          <p:cNvSpPr txBox="1"/>
          <p:nvPr/>
        </p:nvSpPr>
        <p:spPr>
          <a:xfrm>
            <a:off x="683491" y="260361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3. Evaluation of 0010-24456</a:t>
            </a:r>
            <a:endParaRPr kumimoji="1" lang="ja-JP" altLang="en-US" sz="2400" dirty="0"/>
          </a:p>
        </p:txBody>
      </p:sp>
      <p:graphicFrame>
        <p:nvGraphicFramePr>
          <p:cNvPr id="6" name="表 4">
            <a:extLst>
              <a:ext uri="{FF2B5EF4-FFF2-40B4-BE49-F238E27FC236}">
                <a16:creationId xmlns:a16="http://schemas.microsoft.com/office/drawing/2014/main" id="{4AA19522-75F4-6DB8-4DF2-F48425375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10455"/>
              </p:ext>
            </p:extLst>
          </p:nvPr>
        </p:nvGraphicFramePr>
        <p:xfrm>
          <a:off x="6072996" y="1996812"/>
          <a:ext cx="5488296" cy="354913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488296">
                  <a:extLst>
                    <a:ext uri="{9D8B030D-6E8A-4147-A177-3AD203B41FA5}">
                      <a16:colId xmlns:a16="http://schemas.microsoft.com/office/drawing/2014/main" val="331286845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Oversea company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5372328"/>
                  </a:ext>
                </a:extLst>
              </a:tr>
              <a:tr h="77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 backside pressure error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6403560"/>
                  </a:ext>
                </a:extLst>
              </a:tr>
              <a:tr h="77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 Defect error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797401"/>
                  </a:ext>
                </a:extLst>
              </a:tr>
              <a:tr h="77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Life &gt; 1 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9691666"/>
                  </a:ext>
                </a:extLst>
              </a:tr>
              <a:tr h="77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Particle 1um &amp; 0.02um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577408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C81F09-9E67-D1DC-6708-C55E64944DD4}"/>
              </a:ext>
            </a:extLst>
          </p:cNvPr>
          <p:cNvSpPr txBox="1"/>
          <p:nvPr/>
        </p:nvSpPr>
        <p:spPr>
          <a:xfrm>
            <a:off x="6925478" y="955573"/>
            <a:ext cx="3586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Customer requirement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79CFBB6-3355-D1C8-259C-AD5A9115C595}"/>
              </a:ext>
            </a:extLst>
          </p:cNvPr>
          <p:cNvSpPr txBox="1"/>
          <p:nvPr/>
        </p:nvSpPr>
        <p:spPr>
          <a:xfrm>
            <a:off x="6613405" y="5663853"/>
            <a:ext cx="2601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Passed last year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379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B07FAE5C-A6F5-4333-8B29-092C2C464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933698"/>
              </p:ext>
            </p:extLst>
          </p:nvPr>
        </p:nvGraphicFramePr>
        <p:xfrm>
          <a:off x="9674314" y="1414129"/>
          <a:ext cx="2425827" cy="12824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0167">
                  <a:extLst>
                    <a:ext uri="{9D8B030D-6E8A-4147-A177-3AD203B41FA5}">
                      <a16:colId xmlns:a16="http://schemas.microsoft.com/office/drawing/2014/main" val="1145025456"/>
                    </a:ext>
                  </a:extLst>
                </a:gridCol>
                <a:gridCol w="1705660">
                  <a:extLst>
                    <a:ext uri="{9D8B030D-6E8A-4147-A177-3AD203B41FA5}">
                      <a16:colId xmlns:a16="http://schemas.microsoft.com/office/drawing/2014/main" val="2456974526"/>
                    </a:ext>
                  </a:extLst>
                </a:gridCol>
              </a:tblGrid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4.1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DI water and US clean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288137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4.2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Hot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vacuum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drying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21896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4.3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vacuum packing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95237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4.4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Shipping and the report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794063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886EEC7-E110-4170-BA91-64F4B8AB3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21881"/>
              </p:ext>
            </p:extLst>
          </p:nvPr>
        </p:nvGraphicFramePr>
        <p:xfrm>
          <a:off x="3762173" y="5676141"/>
          <a:ext cx="2746571" cy="9720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15388">
                  <a:extLst>
                    <a:ext uri="{9D8B030D-6E8A-4147-A177-3AD203B41FA5}">
                      <a16:colId xmlns:a16="http://schemas.microsoft.com/office/drawing/2014/main" val="1145025456"/>
                    </a:ext>
                  </a:extLst>
                </a:gridCol>
                <a:gridCol w="1931183">
                  <a:extLst>
                    <a:ext uri="{9D8B030D-6E8A-4147-A177-3AD203B41FA5}">
                      <a16:colId xmlns:a16="http://schemas.microsoft.com/office/drawing/2014/main" val="2456974526"/>
                    </a:ext>
                  </a:extLst>
                </a:gridCol>
              </a:tblGrid>
              <a:tr h="3229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2.3.1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Ceramic crack &amp; insulation</a:t>
                      </a:r>
                      <a:endParaRPr lang="en-US" altLang="ja-JP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288137"/>
                  </a:ext>
                </a:extLst>
              </a:tr>
              <a:tr h="2528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2.3.2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Heater</a:t>
                      </a:r>
                      <a:r>
                        <a:rPr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terminal</a:t>
                      </a:r>
                      <a:r>
                        <a:rPr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and</a:t>
                      </a:r>
                      <a:r>
                        <a:rPr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TC</a:t>
                      </a:r>
                      <a:r>
                        <a:rPr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insulation</a:t>
                      </a:r>
                      <a:r>
                        <a:rPr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NG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21896"/>
                  </a:ext>
                </a:extLst>
              </a:tr>
              <a:tr h="2528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2.3.3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Blazing portion NG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95237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C273C133-9079-4E83-9C67-4859D1864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325315"/>
              </p:ext>
            </p:extLst>
          </p:nvPr>
        </p:nvGraphicFramePr>
        <p:xfrm>
          <a:off x="3880661" y="3836959"/>
          <a:ext cx="2517241" cy="8002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47306">
                  <a:extLst>
                    <a:ext uri="{9D8B030D-6E8A-4147-A177-3AD203B41FA5}">
                      <a16:colId xmlns:a16="http://schemas.microsoft.com/office/drawing/2014/main" val="1145025456"/>
                    </a:ext>
                  </a:extLst>
                </a:gridCol>
                <a:gridCol w="1769935">
                  <a:extLst>
                    <a:ext uri="{9D8B030D-6E8A-4147-A177-3AD203B41FA5}">
                      <a16:colId xmlns:a16="http://schemas.microsoft.com/office/drawing/2014/main" val="2456974526"/>
                    </a:ext>
                  </a:extLst>
                </a:gridCol>
              </a:tblGrid>
              <a:tr h="2667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2.2.1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Bellows replacement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288137"/>
                  </a:ext>
                </a:extLst>
              </a:tr>
              <a:tr h="2667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2.2.2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Vacuum leak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21896"/>
                  </a:ext>
                </a:extLst>
              </a:tr>
              <a:tr h="2667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2.2.3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Flatness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95237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7879B338-E3F6-4DE4-9491-FCFA3009C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239929"/>
              </p:ext>
            </p:extLst>
          </p:nvPr>
        </p:nvGraphicFramePr>
        <p:xfrm>
          <a:off x="3880661" y="1414129"/>
          <a:ext cx="2639169" cy="14613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83503">
                  <a:extLst>
                    <a:ext uri="{9D8B030D-6E8A-4147-A177-3AD203B41FA5}">
                      <a16:colId xmlns:a16="http://schemas.microsoft.com/office/drawing/2014/main" val="1145025456"/>
                    </a:ext>
                  </a:extLst>
                </a:gridCol>
                <a:gridCol w="1855666">
                  <a:extLst>
                    <a:ext uri="{9D8B030D-6E8A-4147-A177-3AD203B41FA5}">
                      <a16:colId xmlns:a16="http://schemas.microsoft.com/office/drawing/2014/main" val="2456974526"/>
                    </a:ext>
                  </a:extLst>
                </a:gridCol>
              </a:tblGrid>
              <a:tr h="2514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2.1.1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Cleaning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288137"/>
                  </a:ext>
                </a:extLst>
              </a:tr>
              <a:tr h="3107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2.1.2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Emboss</a:t>
                      </a:r>
                      <a:r>
                        <a:rPr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removal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21896"/>
                  </a:ext>
                </a:extLst>
              </a:tr>
              <a:tr h="3107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2.1.3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Surface grinding &amp; cleaning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224976"/>
                  </a:ext>
                </a:extLst>
              </a:tr>
              <a:tr h="2514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2.1.4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Hot vacuum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drying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95237"/>
                  </a:ext>
                </a:extLst>
              </a:tr>
              <a:tr h="2514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2.1.5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Emboss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recoating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794063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83058B9-49D1-4588-BFCF-601542B75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231344"/>
              </p:ext>
            </p:extLst>
          </p:nvPr>
        </p:nvGraphicFramePr>
        <p:xfrm>
          <a:off x="223935" y="1414129"/>
          <a:ext cx="2730131" cy="51296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10508">
                  <a:extLst>
                    <a:ext uri="{9D8B030D-6E8A-4147-A177-3AD203B41FA5}">
                      <a16:colId xmlns:a16="http://schemas.microsoft.com/office/drawing/2014/main" val="1145025456"/>
                    </a:ext>
                  </a:extLst>
                </a:gridCol>
                <a:gridCol w="1919623">
                  <a:extLst>
                    <a:ext uri="{9D8B030D-6E8A-4147-A177-3AD203B41FA5}">
                      <a16:colId xmlns:a16="http://schemas.microsoft.com/office/drawing/2014/main" val="2456974526"/>
                    </a:ext>
                  </a:extLst>
                </a:gridCol>
              </a:tblGrid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1.1</a:t>
                      </a:r>
                      <a:endParaRPr kumimoji="1" lang="ja-JP" altLang="en-US" sz="100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Appearance</a:t>
                      </a:r>
                      <a:r>
                        <a:rPr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Inspection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288137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1.2</a:t>
                      </a:r>
                      <a:endParaRPr kumimoji="1" lang="ja-JP" altLang="en-US" sz="100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Vacuum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leak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21896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1.3</a:t>
                      </a:r>
                      <a:endParaRPr kumimoji="1" lang="ja-JP" altLang="en-US" sz="100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Flatness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95237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1.4</a:t>
                      </a:r>
                      <a:endParaRPr kumimoji="1" lang="ja-JP" altLang="en-US" sz="100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Ceramic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surface roughness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794063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1.5</a:t>
                      </a:r>
                      <a:endParaRPr kumimoji="1" lang="ja-JP" altLang="en-US" sz="100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Emboss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height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33303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1.6</a:t>
                      </a:r>
                      <a:endParaRPr kumimoji="1" lang="ja-JP" altLang="en-US" sz="100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Argon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gas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groove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depth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91761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1.7</a:t>
                      </a:r>
                      <a:endParaRPr kumimoji="1" lang="ja-JP" altLang="en-US" sz="100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Dielectric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thickness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014542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1.8</a:t>
                      </a:r>
                      <a:endParaRPr kumimoji="1" lang="ja-JP" altLang="en-US" sz="100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Heater resistance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549626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1.9</a:t>
                      </a:r>
                      <a:endParaRPr kumimoji="1" lang="ja-JP" altLang="en-US" sz="100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TC resistance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975894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1.10</a:t>
                      </a:r>
                      <a:endParaRPr kumimoji="1" lang="ja-JP" altLang="en-US" sz="100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Leak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current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659267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1.11</a:t>
                      </a:r>
                      <a:endParaRPr kumimoji="1" lang="ja-JP" altLang="en-US" sz="100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Insulation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693040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1.12</a:t>
                      </a:r>
                      <a:endParaRPr kumimoji="1" lang="ja-JP" altLang="en-US" sz="100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Ceramic surface insulation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33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1.13</a:t>
                      </a:r>
                      <a:endParaRPr kumimoji="1" lang="ja-JP" altLang="en-US" sz="100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Temperature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uniformity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654262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1.14</a:t>
                      </a:r>
                      <a:endParaRPr kumimoji="1" lang="ja-JP" altLang="en-US" sz="100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Chucking force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707295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1.15</a:t>
                      </a:r>
                      <a:endParaRPr kumimoji="1" lang="ja-JP" altLang="en-US" sz="100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Emboss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peeling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447921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1.16</a:t>
                      </a:r>
                      <a:endParaRPr kumimoji="1" lang="ja-JP" altLang="en-US" sz="100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Diagnose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697070"/>
                  </a:ext>
                </a:extLst>
              </a:tr>
            </a:tbl>
          </a:graphicData>
        </a:graphic>
      </p:graphicFrame>
      <p:sp>
        <p:nvSpPr>
          <p:cNvPr id="9" name="AutoShape 63">
            <a:extLst>
              <a:ext uri="{FF2B5EF4-FFF2-40B4-BE49-F238E27FC236}">
                <a16:creationId xmlns:a16="http://schemas.microsoft.com/office/drawing/2014/main" id="{E9391FC3-95ED-4FEE-BC7F-916BE998F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496" y="734406"/>
            <a:ext cx="1776903" cy="652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82854" tIns="41427" rIns="82854" bIns="41427" anchor="ctr"/>
          <a:lstStyle>
            <a:lvl1pPr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ja-JP" altLang="en-US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lang="en-US" altLang="ja-JP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.Incoming</a:t>
            </a:r>
          </a:p>
          <a:p>
            <a:pPr algn="ctr" eaLnBrk="1" hangingPunct="1"/>
            <a:r>
              <a:rPr lang="en-US" altLang="zh-TW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Inspection</a:t>
            </a:r>
          </a:p>
        </p:txBody>
      </p:sp>
      <p:sp>
        <p:nvSpPr>
          <p:cNvPr id="10" name="AutoShape 63">
            <a:extLst>
              <a:ext uri="{FF2B5EF4-FFF2-40B4-BE49-F238E27FC236}">
                <a16:creationId xmlns:a16="http://schemas.microsoft.com/office/drawing/2014/main" id="{D9FF8BC9-85A6-4F17-ADF6-627B5545B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953" y="734406"/>
            <a:ext cx="1644656" cy="6407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2854" tIns="41427" rIns="82854" bIns="41427" anchor="ctr"/>
          <a:lstStyle>
            <a:lvl1pPr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 1 Emboss </a:t>
            </a:r>
          </a:p>
          <a:p>
            <a:pPr algn="ctr" eaLnBrk="1" hangingPunct="1"/>
            <a:r>
              <a:rPr lang="en-US" altLang="zh-TW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Repair</a:t>
            </a:r>
          </a:p>
        </p:txBody>
      </p:sp>
      <p:sp>
        <p:nvSpPr>
          <p:cNvPr id="11" name="AutoShape 63">
            <a:extLst>
              <a:ext uri="{FF2B5EF4-FFF2-40B4-BE49-F238E27FC236}">
                <a16:creationId xmlns:a16="http://schemas.microsoft.com/office/drawing/2014/main" id="{6076E115-E85D-4E3E-B142-A5591B99B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953" y="4998517"/>
            <a:ext cx="1644656" cy="6407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2854" tIns="41427" rIns="82854" bIns="41427" anchor="ctr"/>
          <a:lstStyle>
            <a:lvl1pPr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2.3  Repair </a:t>
            </a:r>
          </a:p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impossible</a:t>
            </a:r>
            <a:endParaRPr lang="ja-JP" altLang="ja-JP" dirty="0"/>
          </a:p>
        </p:txBody>
      </p:sp>
      <p:cxnSp>
        <p:nvCxnSpPr>
          <p:cNvPr id="13" name="コネクタ: カギ線 12">
            <a:extLst>
              <a:ext uri="{FF2B5EF4-FFF2-40B4-BE49-F238E27FC236}">
                <a16:creationId xmlns:a16="http://schemas.microsoft.com/office/drawing/2014/main" id="{2F43F8D3-8C10-4958-B62B-05C5BF9694D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45069" y="1726101"/>
            <a:ext cx="2376000" cy="1044000"/>
          </a:xfrm>
          <a:prstGeom prst="bentConnector2">
            <a:avLst/>
          </a:prstGeom>
          <a:ln w="6985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コネクタ: カギ線 13">
            <a:extLst>
              <a:ext uri="{FF2B5EF4-FFF2-40B4-BE49-F238E27FC236}">
                <a16:creationId xmlns:a16="http://schemas.microsoft.com/office/drawing/2014/main" id="{4B55CD84-8F1B-4039-9A75-5172923639B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65974" y="2561186"/>
            <a:ext cx="4179180" cy="1260000"/>
          </a:xfrm>
          <a:prstGeom prst="bentConnector2">
            <a:avLst/>
          </a:prstGeom>
          <a:ln w="698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コネクタ: カギ線 14">
            <a:extLst>
              <a:ext uri="{FF2B5EF4-FFF2-40B4-BE49-F238E27FC236}">
                <a16:creationId xmlns:a16="http://schemas.microsoft.com/office/drawing/2014/main" id="{35BA6550-4930-47D4-924A-55AAEDF8561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82664" y="1065594"/>
            <a:ext cx="2340000" cy="2412000"/>
          </a:xfrm>
          <a:prstGeom prst="bentConnector4">
            <a:avLst>
              <a:gd name="adj1" fmla="val 82088"/>
              <a:gd name="adj2" fmla="val 110508"/>
            </a:avLst>
          </a:prstGeom>
          <a:ln w="69850">
            <a:solidFill>
              <a:srgbClr val="0049DA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63">
            <a:extLst>
              <a:ext uri="{FF2B5EF4-FFF2-40B4-BE49-F238E27FC236}">
                <a16:creationId xmlns:a16="http://schemas.microsoft.com/office/drawing/2014/main" id="{8AF08AF7-1AA7-4DA6-9FF4-E559C0B69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160" y="734406"/>
            <a:ext cx="1644656" cy="6407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2854" tIns="41427" rIns="82854" bIns="41427" anchor="ctr"/>
          <a:lstStyle>
            <a:lvl1pPr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 Shipping</a:t>
            </a:r>
          </a:p>
          <a:p>
            <a:pPr algn="ctr" eaLnBrk="1" hangingPunct="1"/>
            <a:r>
              <a:rPr lang="en-US" altLang="zh-TW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Inspection</a:t>
            </a:r>
          </a:p>
        </p:txBody>
      </p:sp>
      <p:sp>
        <p:nvSpPr>
          <p:cNvPr id="17" name="AutoShape 63">
            <a:extLst>
              <a:ext uri="{FF2B5EF4-FFF2-40B4-BE49-F238E27FC236}">
                <a16:creationId xmlns:a16="http://schemas.microsoft.com/office/drawing/2014/main" id="{7CCDE872-6362-432C-90CE-2D6EEB228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5107" y="734406"/>
            <a:ext cx="1644656" cy="6407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2854" tIns="41427" rIns="82854" bIns="41427" anchor="ctr"/>
          <a:lstStyle>
            <a:lvl1pPr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4. Cleaning</a:t>
            </a:r>
          </a:p>
          <a:p>
            <a:pPr algn="ctr" eaLnBrk="1" hangingPunct="1"/>
            <a:r>
              <a:rPr lang="en-US" altLang="zh-TW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Packing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8140F5C-B1EF-46D3-8AAF-262AE656462D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>
            <a:off x="5961609" y="1054766"/>
            <a:ext cx="1332551" cy="0"/>
          </a:xfrm>
          <a:prstGeom prst="straightConnector1">
            <a:avLst/>
          </a:prstGeom>
          <a:ln w="69850">
            <a:solidFill>
              <a:srgbClr val="0049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8B9935F-E514-4110-9A9A-B5E1F6F07A98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8938816" y="1054766"/>
            <a:ext cx="1006692" cy="0"/>
          </a:xfrm>
          <a:prstGeom prst="straightConnector1">
            <a:avLst/>
          </a:prstGeom>
          <a:ln w="69850">
            <a:solidFill>
              <a:srgbClr val="0049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0E05C8C7-5A1D-44FC-AF71-12D0FC9070B4}"/>
              </a:ext>
            </a:extLst>
          </p:cNvPr>
          <p:cNvCxnSpPr>
            <a:cxnSpLocks/>
          </p:cNvCxnSpPr>
          <p:nvPr/>
        </p:nvCxnSpPr>
        <p:spPr>
          <a:xfrm flipV="1">
            <a:off x="3709170" y="1101596"/>
            <a:ext cx="0" cy="1800000"/>
          </a:xfrm>
          <a:prstGeom prst="straightConnector1">
            <a:avLst/>
          </a:prstGeom>
          <a:ln w="698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B733C279-9FAF-4EE1-85F3-177382197DD7}"/>
              </a:ext>
            </a:extLst>
          </p:cNvPr>
          <p:cNvCxnSpPr/>
          <p:nvPr/>
        </p:nvCxnSpPr>
        <p:spPr>
          <a:xfrm>
            <a:off x="3674406" y="2926575"/>
            <a:ext cx="3132000" cy="0"/>
          </a:xfrm>
          <a:prstGeom prst="straightConnector1">
            <a:avLst/>
          </a:prstGeom>
          <a:ln w="69850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EF296DC-7459-4BDC-91E8-5E59BA48E544}"/>
              </a:ext>
            </a:extLst>
          </p:cNvPr>
          <p:cNvSpPr txBox="1"/>
          <p:nvPr/>
        </p:nvSpPr>
        <p:spPr>
          <a:xfrm>
            <a:off x="3380489" y="308629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NG</a:t>
            </a:r>
            <a:endParaRPr kumimoji="1" lang="ja-JP" altLang="en-US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2212532-D5D1-4A77-B49F-1DC492483644}"/>
              </a:ext>
            </a:extLst>
          </p:cNvPr>
          <p:cNvSpPr txBox="1"/>
          <p:nvPr/>
        </p:nvSpPr>
        <p:spPr>
          <a:xfrm>
            <a:off x="3300298" y="4914868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NG</a:t>
            </a:r>
            <a:endParaRPr kumimoji="1" lang="ja-JP" altLang="en-US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DBAC31D-6FF7-48DE-88B2-C78B4EDCCE59}"/>
              </a:ext>
            </a:extLst>
          </p:cNvPr>
          <p:cNvSpPr txBox="1"/>
          <p:nvPr/>
        </p:nvSpPr>
        <p:spPr>
          <a:xfrm>
            <a:off x="6281903" y="2950125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NG</a:t>
            </a:r>
            <a:endParaRPr kumimoji="1" lang="ja-JP" altLang="en-US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365DFBF-0220-49F3-9C2F-6A4190D8F75F}"/>
              </a:ext>
            </a:extLst>
          </p:cNvPr>
          <p:cNvSpPr txBox="1"/>
          <p:nvPr/>
        </p:nvSpPr>
        <p:spPr>
          <a:xfrm>
            <a:off x="752842" y="137478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24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QC Flow</a:t>
            </a:r>
            <a:endParaRPr lang="en-US" altLang="zh-TW" sz="24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AutoShape 63">
            <a:extLst>
              <a:ext uri="{FF2B5EF4-FFF2-40B4-BE49-F238E27FC236}">
                <a16:creationId xmlns:a16="http://schemas.microsoft.com/office/drawing/2014/main" id="{52A80C34-7431-499F-B4A7-242D33ECC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953" y="3134791"/>
            <a:ext cx="1644656" cy="6407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2854" tIns="41427" rIns="82854" bIns="41427" anchor="ctr"/>
          <a:lstStyle>
            <a:lvl1pPr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2988" eaLnBrk="0" hangingPunct="0"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 Bellows </a:t>
            </a:r>
          </a:p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Repair</a:t>
            </a:r>
            <a:endParaRPr lang="en-US" altLang="ja-JP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2A8F122-7738-41BA-AD0B-B17812FF3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105233"/>
              </p:ext>
            </p:extLst>
          </p:nvPr>
        </p:nvGraphicFramePr>
        <p:xfrm>
          <a:off x="6769716" y="1414129"/>
          <a:ext cx="2746571" cy="51296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15388">
                  <a:extLst>
                    <a:ext uri="{9D8B030D-6E8A-4147-A177-3AD203B41FA5}">
                      <a16:colId xmlns:a16="http://schemas.microsoft.com/office/drawing/2014/main" val="1145025456"/>
                    </a:ext>
                  </a:extLst>
                </a:gridCol>
                <a:gridCol w="1931183">
                  <a:extLst>
                    <a:ext uri="{9D8B030D-6E8A-4147-A177-3AD203B41FA5}">
                      <a16:colId xmlns:a16="http://schemas.microsoft.com/office/drawing/2014/main" val="2456974526"/>
                    </a:ext>
                  </a:extLst>
                </a:gridCol>
              </a:tblGrid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3.1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Appearance</a:t>
                      </a:r>
                      <a:r>
                        <a:rPr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Inspection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288137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3.2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Vacuum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leak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21896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3.3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Flatness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95237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3.4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Ceramic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surface roughness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794063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3.5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Emboss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height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33303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3.6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Argon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gas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groove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depth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91761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3.7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Dielectric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thickness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014542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3.8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Heater resistance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549626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3.9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TC resistance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975894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3.10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Leak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current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659267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3.11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Insulation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693040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3.12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Ceramic surface insulation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33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3.13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Temperature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uniformity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654262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3.14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Chucking force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707295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3.15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Emboss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peeling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447921"/>
                  </a:ext>
                </a:extLst>
              </a:tr>
              <a:tr h="320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3.16</a:t>
                      </a:r>
                      <a:endParaRPr kumimoji="1" lang="ja-JP" altLang="en-US" sz="1000" b="0" dirty="0">
                        <a:solidFill>
                          <a:srgbClr val="00206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Judge the repair result</a:t>
                      </a:r>
                      <a:r>
                        <a:rPr kumimoji="1" lang="ja-JP" altLang="en-US" sz="1000" b="0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697070"/>
                  </a:ext>
                </a:extLst>
              </a:tr>
            </a:tbl>
          </a:graphicData>
        </a:graphic>
      </p:graphicFrame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D2DC2747-CEAB-4A36-8569-49671D8E3E9C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2685399" y="1054766"/>
            <a:ext cx="1631554" cy="5774"/>
          </a:xfrm>
          <a:prstGeom prst="straightConnector1">
            <a:avLst/>
          </a:prstGeom>
          <a:ln w="69850">
            <a:solidFill>
              <a:srgbClr val="0049DA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3035B9B-4127-4DEE-97C9-EB8B557529CC}"/>
              </a:ext>
            </a:extLst>
          </p:cNvPr>
          <p:cNvSpPr/>
          <p:nvPr/>
        </p:nvSpPr>
        <p:spPr>
          <a:xfrm>
            <a:off x="557349" y="1"/>
            <a:ext cx="11164388" cy="654440"/>
          </a:xfrm>
          <a:prstGeom prst="rect">
            <a:avLst/>
          </a:prstGeom>
          <a:noFill/>
          <a:ln w="3175">
            <a:solidFill>
              <a:schemeClr val="bg2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BB237C5-7C64-462D-B4BD-1635535DF9A3}"/>
              </a:ext>
            </a:extLst>
          </p:cNvPr>
          <p:cNvSpPr/>
          <p:nvPr/>
        </p:nvSpPr>
        <p:spPr>
          <a:xfrm>
            <a:off x="503349" y="111221"/>
            <a:ext cx="108000" cy="43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EA61B724-4356-4120-9B4D-C8B551AAF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 anchor="b"/>
          <a:lstStyle/>
          <a:p>
            <a:r>
              <a:rPr kumimoji="1" lang="en-US" altLang="ja-JP" dirty="0"/>
              <a:t>Confidential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582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屋内, 座る, 小さい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66F87FE1-6F3C-4CC3-ABA7-71FB3E0F8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1597" y="4969947"/>
            <a:ext cx="1620958" cy="1598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図 16" descr="屋内, グリーン, 座る, 小さい が含まれている画像&#10;&#10;自動的に生成された説明">
            <a:extLst>
              <a:ext uri="{FF2B5EF4-FFF2-40B4-BE49-F238E27FC236}">
                <a16:creationId xmlns:a16="http://schemas.microsoft.com/office/drawing/2014/main" id="{FC743EC9-3D82-42E4-9925-126C970FA9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8245" y="1466975"/>
            <a:ext cx="1531648" cy="21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E760A49-CB6A-4609-A480-F0F009362FCE}"/>
              </a:ext>
            </a:extLst>
          </p:cNvPr>
          <p:cNvSpPr txBox="1"/>
          <p:nvPr/>
        </p:nvSpPr>
        <p:spPr>
          <a:xfrm>
            <a:off x="503349" y="773672"/>
            <a:ext cx="396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Incoming and shipping inspection</a:t>
            </a:r>
          </a:p>
        </p:txBody>
      </p:sp>
      <p:pic>
        <p:nvPicPr>
          <p:cNvPr id="20" name="図 19" descr="屋外, 建物, 草, フィールド が含まれている画像&#10;&#10;自動的に生成された説明">
            <a:extLst>
              <a:ext uri="{FF2B5EF4-FFF2-40B4-BE49-F238E27FC236}">
                <a16:creationId xmlns:a16="http://schemas.microsoft.com/office/drawing/2014/main" id="{07973692-8DBD-438B-B882-75FC25285B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845" y="1799151"/>
            <a:ext cx="1462481" cy="1096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4" name="図 23" descr="病室にいる人たち&#10;&#10;低い精度で自動的に生成された説明">
            <a:extLst>
              <a:ext uri="{FF2B5EF4-FFF2-40B4-BE49-F238E27FC236}">
                <a16:creationId xmlns:a16="http://schemas.microsoft.com/office/drawing/2014/main" id="{D68BC849-B94F-4828-A314-9FBC810881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102" y="1799151"/>
            <a:ext cx="2160000" cy="1736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EC041286-D626-4BFE-A7E3-07493CD86A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3"/>
          <a:stretch/>
        </p:blipFill>
        <p:spPr>
          <a:xfrm>
            <a:off x="7779077" y="4790602"/>
            <a:ext cx="2160000" cy="1893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4FAE043-1084-4208-AF73-4A1A19F7913D}"/>
              </a:ext>
            </a:extLst>
          </p:cNvPr>
          <p:cNvSpPr txBox="1"/>
          <p:nvPr/>
        </p:nvSpPr>
        <p:spPr>
          <a:xfrm>
            <a:off x="2677745" y="1221932"/>
            <a:ext cx="1945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Microscope </a:t>
            </a:r>
          </a:p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  surface inspection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DDE2162-7275-4BD1-ADFE-552826B0F06E}"/>
              </a:ext>
            </a:extLst>
          </p:cNvPr>
          <p:cNvSpPr txBox="1"/>
          <p:nvPr/>
        </p:nvSpPr>
        <p:spPr>
          <a:xfrm>
            <a:off x="4833103" y="1221931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He gas leak detect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5E02CAB-23FA-4A95-8CAA-4411F6F4CB0D}"/>
              </a:ext>
            </a:extLst>
          </p:cNvPr>
          <p:cNvSpPr txBox="1"/>
          <p:nvPr/>
        </p:nvSpPr>
        <p:spPr>
          <a:xfrm>
            <a:off x="7623735" y="4253876"/>
            <a:ext cx="373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⑨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Wafer temp uniformity and Argon gas 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ackside pressure (cucking force)</a:t>
            </a:r>
          </a:p>
        </p:txBody>
      </p:sp>
      <p:pic>
        <p:nvPicPr>
          <p:cNvPr id="32" name="図 31" descr="大きい, ストリート, 立つ が含まれている画像&#10;&#10;自動的に生成された説明">
            <a:extLst>
              <a:ext uri="{FF2B5EF4-FFF2-40B4-BE49-F238E27FC236}">
                <a16:creationId xmlns:a16="http://schemas.microsoft.com/office/drawing/2014/main" id="{051D411A-5F3F-4E43-AF87-64396DE826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7878" y="1799151"/>
            <a:ext cx="2160000" cy="1393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43B5E83-05FB-4DBC-A8B0-6B1C75CFCAD5}"/>
              </a:ext>
            </a:extLst>
          </p:cNvPr>
          <p:cNvSpPr txBox="1"/>
          <p:nvPr/>
        </p:nvSpPr>
        <p:spPr>
          <a:xfrm>
            <a:off x="7680340" y="1221931"/>
            <a:ext cx="1463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Leak current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308AFF44-4828-4ED6-A4EB-ADFD357833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72"/>
          <a:stretch/>
        </p:blipFill>
        <p:spPr>
          <a:xfrm>
            <a:off x="9795653" y="1799151"/>
            <a:ext cx="2160000" cy="1800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4B8C7F6-81BA-4652-BDF8-AC0288A7F6D6}"/>
              </a:ext>
            </a:extLst>
          </p:cNvPr>
          <p:cNvSpPr txBox="1"/>
          <p:nvPr/>
        </p:nvSpPr>
        <p:spPr>
          <a:xfrm>
            <a:off x="10334479" y="1221932"/>
            <a:ext cx="1226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⑤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Insulation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C98976FA-D842-4791-A876-984C01996A3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69" y="4837069"/>
            <a:ext cx="2160000" cy="1801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9A8D60B-6E25-483C-B21E-DFCC30E16A71}"/>
              </a:ext>
            </a:extLst>
          </p:cNvPr>
          <p:cNvSpPr txBox="1"/>
          <p:nvPr/>
        </p:nvSpPr>
        <p:spPr>
          <a:xfrm>
            <a:off x="559441" y="4432064"/>
            <a:ext cx="177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⑥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Ceramic surface</a:t>
            </a:r>
          </a:p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inspection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3AAD4E4-4750-44B3-8AF4-441D7FB4A673}"/>
              </a:ext>
            </a:extLst>
          </p:cNvPr>
          <p:cNvSpPr txBox="1"/>
          <p:nvPr/>
        </p:nvSpPr>
        <p:spPr>
          <a:xfrm>
            <a:off x="2699644" y="4380757"/>
            <a:ext cx="21457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⑦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Emboss height/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  surface roughness/</a:t>
            </a:r>
          </a:p>
          <a:p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Ar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gas groove depth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208AEB2-2F2F-4845-90BE-EDB454E11076}"/>
              </a:ext>
            </a:extLst>
          </p:cNvPr>
          <p:cNvSpPr txBox="1"/>
          <p:nvPr/>
        </p:nvSpPr>
        <p:spPr>
          <a:xfrm>
            <a:off x="5523596" y="4442312"/>
            <a:ext cx="1712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⑧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Dielectric layer 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  thickness</a:t>
            </a:r>
          </a:p>
        </p:txBody>
      </p:sp>
      <p:pic>
        <p:nvPicPr>
          <p:cNvPr id="4" name="図 3" descr="屋内, 座る, テーブル, 金属 が含まれている画像&#10;&#10;自動的に生成された説明">
            <a:extLst>
              <a:ext uri="{FF2B5EF4-FFF2-40B4-BE49-F238E27FC236}">
                <a16:creationId xmlns:a16="http://schemas.microsoft.com/office/drawing/2014/main" id="{148B71FD-CAD0-463C-8B2A-4A05D2FF661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421" y="2936985"/>
            <a:ext cx="1437329" cy="1437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0E1511B-620E-4948-B947-2BA0FDF1AF4D}"/>
              </a:ext>
            </a:extLst>
          </p:cNvPr>
          <p:cNvSpPr txBox="1"/>
          <p:nvPr/>
        </p:nvSpPr>
        <p:spPr>
          <a:xfrm>
            <a:off x="750722" y="143391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Incoming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inspection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 descr="台の上に置かれた携帯電話&#10;&#10;低い精度で自動的に生成された説明">
            <a:extLst>
              <a:ext uri="{FF2B5EF4-FFF2-40B4-BE49-F238E27FC236}">
                <a16:creationId xmlns:a16="http://schemas.microsoft.com/office/drawing/2014/main" id="{A6F15196-1537-46BB-9120-6DA0EFDDF7B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075" y="5006784"/>
            <a:ext cx="2160000" cy="146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5373C92-3BC7-490C-B169-D87BA8611310}"/>
              </a:ext>
            </a:extLst>
          </p:cNvPr>
          <p:cNvSpPr txBox="1"/>
          <p:nvPr/>
        </p:nvSpPr>
        <p:spPr>
          <a:xfrm>
            <a:off x="353455" y="1221932"/>
            <a:ext cx="165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Flatness by 3D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83FB848-A04C-42D5-98E2-BFB5CC4E056B}"/>
              </a:ext>
            </a:extLst>
          </p:cNvPr>
          <p:cNvSpPr/>
          <p:nvPr/>
        </p:nvSpPr>
        <p:spPr>
          <a:xfrm>
            <a:off x="557349" y="1"/>
            <a:ext cx="11164388" cy="654440"/>
          </a:xfrm>
          <a:prstGeom prst="rect">
            <a:avLst/>
          </a:prstGeom>
          <a:noFill/>
          <a:ln w="3175">
            <a:solidFill>
              <a:schemeClr val="bg2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DDA8C51-A371-4FD0-8252-1CF72293F832}"/>
              </a:ext>
            </a:extLst>
          </p:cNvPr>
          <p:cNvSpPr/>
          <p:nvPr/>
        </p:nvSpPr>
        <p:spPr>
          <a:xfrm>
            <a:off x="503349" y="111221"/>
            <a:ext cx="108000" cy="43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0E2103E-2C4C-404F-8551-8956ABB3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6666"/>
            <a:ext cx="4114800" cy="365125"/>
          </a:xfrm>
        </p:spPr>
        <p:txBody>
          <a:bodyPr anchor="b"/>
          <a:lstStyle/>
          <a:p>
            <a:r>
              <a:rPr kumimoji="1" lang="en-US" altLang="ja-JP"/>
              <a:t>Confidential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171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D40074-BD87-487C-A7FC-86D7621BD947}"/>
              </a:ext>
            </a:extLst>
          </p:cNvPr>
          <p:cNvSpPr txBox="1"/>
          <p:nvPr/>
        </p:nvSpPr>
        <p:spPr>
          <a:xfrm>
            <a:off x="946388" y="967630"/>
            <a:ext cx="2595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Emboss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removal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by etching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4890DE0-447E-4903-B7FC-176BA3FF39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935" y="1447744"/>
            <a:ext cx="3639076" cy="2294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7321257-0624-4DF6-9E8F-B6A3A4C16BFE}"/>
              </a:ext>
            </a:extLst>
          </p:cNvPr>
          <p:cNvSpPr txBox="1"/>
          <p:nvPr/>
        </p:nvSpPr>
        <p:spPr>
          <a:xfrm>
            <a:off x="5093379" y="889521"/>
            <a:ext cx="2092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Grind ceramic surface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CED52E6-9C6C-4E4E-9993-F854066FFA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824" y="1428009"/>
            <a:ext cx="2353049" cy="2333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73B2E7B-7369-4C29-B7E6-9D6B07B171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686" y="1433255"/>
            <a:ext cx="3060197" cy="2323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3DA496-74FB-4C2D-9449-E3D615579FBE}"/>
              </a:ext>
            </a:extLst>
          </p:cNvPr>
          <p:cNvSpPr txBox="1"/>
          <p:nvPr/>
        </p:nvSpPr>
        <p:spPr>
          <a:xfrm>
            <a:off x="9003596" y="864709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Emboss recoating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94F3BC0-B11A-420D-8DD9-5E936539FD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294" y="4005004"/>
            <a:ext cx="1990108" cy="156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48BDEA0-1110-4DCB-9CB2-A4E365B20B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349" y="4005004"/>
            <a:ext cx="2218248" cy="1616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0C59E43-8A12-42D4-9B3B-45F6A7E58E25}"/>
              </a:ext>
            </a:extLst>
          </p:cNvPr>
          <p:cNvSpPr txBox="1"/>
          <p:nvPr/>
        </p:nvSpPr>
        <p:spPr>
          <a:xfrm>
            <a:off x="731988" y="127173"/>
            <a:ext cx="2730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6.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Emboss repair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1169027-8429-4B34-89F9-10333255F666}"/>
              </a:ext>
            </a:extLst>
          </p:cNvPr>
          <p:cNvSpPr txBox="1"/>
          <p:nvPr/>
        </p:nvSpPr>
        <p:spPr>
          <a:xfrm>
            <a:off x="946388" y="5794481"/>
            <a:ext cx="3341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Surface inspection after 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emboss removal b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y microscope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1595C35-405A-4958-AB84-938C359AC71E}"/>
              </a:ext>
            </a:extLst>
          </p:cNvPr>
          <p:cNvSpPr txBox="1"/>
          <p:nvPr/>
        </p:nvSpPr>
        <p:spPr>
          <a:xfrm>
            <a:off x="5100824" y="5683622"/>
            <a:ext cx="2634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Surface inspection  after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grinding by microscope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 descr="草, 自転車, ラケット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3AEE6059-3B06-4CFA-AD72-4A32F9FE8D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5259" y="4005004"/>
            <a:ext cx="2353049" cy="2246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A89548E-7196-4446-AD17-E462B039E0D1}"/>
              </a:ext>
            </a:extLst>
          </p:cNvPr>
          <p:cNvSpPr txBox="1"/>
          <p:nvPr/>
        </p:nvSpPr>
        <p:spPr>
          <a:xfrm>
            <a:off x="9154279" y="6348058"/>
            <a:ext cx="2458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After emboss recoated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0694095-087B-407F-9649-1BC6B4771851}"/>
              </a:ext>
            </a:extLst>
          </p:cNvPr>
          <p:cNvSpPr/>
          <p:nvPr/>
        </p:nvSpPr>
        <p:spPr>
          <a:xfrm>
            <a:off x="557349" y="1"/>
            <a:ext cx="11164388" cy="654440"/>
          </a:xfrm>
          <a:prstGeom prst="rect">
            <a:avLst/>
          </a:prstGeom>
          <a:noFill/>
          <a:ln w="3175">
            <a:solidFill>
              <a:schemeClr val="bg2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7C7C620-915E-481C-87EE-1BC3BEA47445}"/>
              </a:ext>
            </a:extLst>
          </p:cNvPr>
          <p:cNvSpPr/>
          <p:nvPr/>
        </p:nvSpPr>
        <p:spPr>
          <a:xfrm>
            <a:off x="503349" y="111221"/>
            <a:ext cx="108000" cy="43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503FF7E-A8EC-4E56-93BA-89BC433F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978" y="6492874"/>
            <a:ext cx="4114800" cy="365125"/>
          </a:xfrm>
        </p:spPr>
        <p:txBody>
          <a:bodyPr anchor="b"/>
          <a:lstStyle/>
          <a:p>
            <a:r>
              <a:rPr kumimoji="1" lang="en-US" altLang="ja-JP"/>
              <a:t>Confidential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1890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460</Words>
  <Application>Microsoft Office PowerPoint</Application>
  <PresentationFormat>ワイド画面</PresentationFormat>
  <Paragraphs>194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Harano Riichiro</dc:creator>
  <cp:lastModifiedBy>Riichiro Harano</cp:lastModifiedBy>
  <cp:revision>156</cp:revision>
  <dcterms:created xsi:type="dcterms:W3CDTF">2021-03-09T00:28:53Z</dcterms:created>
  <dcterms:modified xsi:type="dcterms:W3CDTF">2023-07-10T03:56:51Z</dcterms:modified>
</cp:coreProperties>
</file>